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2" r:id="rId3"/>
    <p:sldId id="264" r:id="rId4"/>
    <p:sldId id="257" r:id="rId5"/>
    <p:sldId id="286" r:id="rId6"/>
    <p:sldId id="287" r:id="rId7"/>
    <p:sldId id="288" r:id="rId8"/>
    <p:sldId id="289" r:id="rId9"/>
    <p:sldId id="258" r:id="rId10"/>
    <p:sldId id="269" r:id="rId11"/>
    <p:sldId id="259" r:id="rId12"/>
    <p:sldId id="260" r:id="rId13"/>
    <p:sldId id="273" r:id="rId14"/>
    <p:sldId id="274" r:id="rId15"/>
    <p:sldId id="275" r:id="rId16"/>
    <p:sldId id="278" r:id="rId17"/>
    <p:sldId id="280" r:id="rId18"/>
    <p:sldId id="261" r:id="rId19"/>
    <p:sldId id="267" r:id="rId20"/>
    <p:sldId id="262" r:id="rId21"/>
    <p:sldId id="276" r:id="rId22"/>
    <p:sldId id="270" r:id="rId23"/>
    <p:sldId id="271" r:id="rId24"/>
    <p:sldId id="279" r:id="rId25"/>
    <p:sldId id="282" r:id="rId26"/>
    <p:sldId id="283" r:id="rId27"/>
    <p:sldId id="284" r:id="rId28"/>
    <p:sldId id="285" r:id="rId29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76" autoAdjust="0"/>
    <p:restoredTop sz="94723" autoAdjust="0"/>
  </p:normalViewPr>
  <p:slideViewPr>
    <p:cSldViewPr snapToGrid="0" snapToObjects="1">
      <p:cViewPr varScale="1">
        <p:scale>
          <a:sx n="83" d="100"/>
          <a:sy n="83" d="100"/>
        </p:scale>
        <p:origin x="-1368" y="-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EF806-7863-7649-9601-36331D5FE993}" type="datetimeFigureOut">
              <a:rPr kumimoji="1" lang="zh-CN" altLang="en-US" smtClean="0"/>
              <a:t>2012-05-29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CEE2-211A-074B-81A0-2E05E3937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7718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EF806-7863-7649-9601-36331D5FE993}" type="datetimeFigureOut">
              <a:rPr kumimoji="1" lang="zh-CN" altLang="en-US" smtClean="0"/>
              <a:t>2012-05-29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CEE2-211A-074B-81A0-2E05E3937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1263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EF806-7863-7649-9601-36331D5FE993}" type="datetimeFigureOut">
              <a:rPr kumimoji="1" lang="zh-CN" altLang="en-US" smtClean="0"/>
              <a:t>2012-05-29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CEE2-211A-074B-81A0-2E05E3937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4719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EF806-7863-7649-9601-36331D5FE993}" type="datetimeFigureOut">
              <a:rPr kumimoji="1" lang="zh-CN" altLang="en-US" smtClean="0"/>
              <a:t>2012-05-29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CEE2-211A-074B-81A0-2E05E3937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3799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EF806-7863-7649-9601-36331D5FE993}" type="datetimeFigureOut">
              <a:rPr kumimoji="1" lang="zh-CN" altLang="en-US" smtClean="0"/>
              <a:t>2012-05-29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CEE2-211A-074B-81A0-2E05E3937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8119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EF806-7863-7649-9601-36331D5FE993}" type="datetimeFigureOut">
              <a:rPr kumimoji="1" lang="zh-CN" altLang="en-US" smtClean="0"/>
              <a:t>2012-05-29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CEE2-211A-074B-81A0-2E05E3937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1759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EF806-7863-7649-9601-36331D5FE993}" type="datetimeFigureOut">
              <a:rPr kumimoji="1" lang="zh-CN" altLang="en-US" smtClean="0"/>
              <a:t>2012-05-29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CEE2-211A-074B-81A0-2E05E3937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1929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EF806-7863-7649-9601-36331D5FE993}" type="datetimeFigureOut">
              <a:rPr kumimoji="1" lang="zh-CN" altLang="en-US" smtClean="0"/>
              <a:t>2012-05-29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CEE2-211A-074B-81A0-2E05E3937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5568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EF806-7863-7649-9601-36331D5FE993}" type="datetimeFigureOut">
              <a:rPr kumimoji="1" lang="zh-CN" altLang="en-US" smtClean="0"/>
              <a:t>2012-05-29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CEE2-211A-074B-81A0-2E05E3937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1779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EF806-7863-7649-9601-36331D5FE993}" type="datetimeFigureOut">
              <a:rPr kumimoji="1" lang="zh-CN" altLang="en-US" smtClean="0"/>
              <a:t>2012-05-29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CEE2-211A-074B-81A0-2E05E3937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3285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EF806-7863-7649-9601-36331D5FE993}" type="datetimeFigureOut">
              <a:rPr kumimoji="1" lang="zh-CN" altLang="en-US" smtClean="0"/>
              <a:t>2012-05-29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CEE2-211A-074B-81A0-2E05E3937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257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EF806-7863-7649-9601-36331D5FE993}" type="datetimeFigureOut">
              <a:rPr kumimoji="1" lang="zh-CN" altLang="en-US" smtClean="0"/>
              <a:t>2012-05-29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6CEE2-211A-074B-81A0-2E05E3937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2321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slide" Target="slide19.xml"/><Relationship Id="rId4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17</a:t>
            </a:r>
            <a:r>
              <a:rPr kumimoji="1" lang="zh-CN" altLang="en-US" dirty="0" smtClean="0"/>
              <a:t>趣自驾手机端设计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2190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个人资料编辑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568106" cy="4525963"/>
          </a:xfrm>
        </p:spPr>
        <p:txBody>
          <a:bodyPr/>
          <a:lstStyle/>
          <a:p>
            <a:r>
              <a:rPr kumimoji="1" lang="zh-CN" altLang="en-US" sz="1800" dirty="0" smtClean="0"/>
              <a:t>该页面为个人资料编辑页面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单击头像区，可选择拍照或相册中选取一张图片作为头像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返回</a:t>
            </a:r>
            <a:r>
              <a:rPr kumimoji="1" lang="zh-CN" altLang="zh-CN" sz="1800" dirty="0" smtClean="0"/>
              <a:t>：</a:t>
            </a:r>
            <a:r>
              <a:rPr kumimoji="1" lang="zh-CN" altLang="en-US" sz="1800" dirty="0" smtClean="0"/>
              <a:t>返回到上级页面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账号邮箱只读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联系邮箱（资料接收邮箱），默认为账号邮箱，但可随时修改。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提交：将数据在本地保存，并在网络通畅时上传至服务器</a:t>
            </a:r>
            <a:endParaRPr kumimoji="1" lang="en-US" altLang="zh-CN" sz="1800" dirty="0" smtClean="0"/>
          </a:p>
          <a:p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4942085" y="1600200"/>
            <a:ext cx="3328816" cy="4964636"/>
            <a:chOff x="4619371" y="1692374"/>
            <a:chExt cx="3328816" cy="4964636"/>
          </a:xfrm>
        </p:grpSpPr>
        <p:sp>
          <p:nvSpPr>
            <p:cNvPr id="5" name="矩形 4"/>
            <p:cNvSpPr/>
            <p:nvPr/>
          </p:nvSpPr>
          <p:spPr>
            <a:xfrm>
              <a:off x="4619371" y="1692374"/>
              <a:ext cx="3328816" cy="496463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619371" y="1692374"/>
              <a:ext cx="3328816" cy="36617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dobe 黑体 Std R"/>
                  <a:ea typeface="Adobe 黑体 Std R"/>
                  <a:cs typeface="Adobe 黑体 Std R"/>
                </a:rPr>
                <a:t>个人资料编辑</a:t>
              </a:r>
              <a:endParaRPr kumimoji="1" lang="zh-CN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dobe 黑体 Std R"/>
                <a:ea typeface="Adobe 黑体 Std R"/>
                <a:cs typeface="Adobe 黑体 Std R"/>
              </a:endParaRPr>
            </a:p>
          </p:txBody>
        </p:sp>
      </p:grpSp>
      <p:sp>
        <p:nvSpPr>
          <p:cNvPr id="12" name="圆角矩形 11"/>
          <p:cNvSpPr/>
          <p:nvPr/>
        </p:nvSpPr>
        <p:spPr>
          <a:xfrm>
            <a:off x="5017684" y="1652255"/>
            <a:ext cx="623944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dirty="0" smtClean="0"/>
              <a:t>返回</a:t>
            </a:r>
            <a:endParaRPr kumimoji="1" lang="zh-CN" altLang="en-US" sz="1050" dirty="0"/>
          </a:p>
        </p:txBody>
      </p:sp>
      <p:sp>
        <p:nvSpPr>
          <p:cNvPr id="13" name="圆角矩形 12"/>
          <p:cNvSpPr/>
          <p:nvPr/>
        </p:nvSpPr>
        <p:spPr>
          <a:xfrm>
            <a:off x="7548880" y="1652255"/>
            <a:ext cx="626719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dirty="0" smtClean="0"/>
              <a:t>提交</a:t>
            </a:r>
            <a:endParaRPr kumimoji="1" lang="zh-CN" altLang="en-US" sz="1050" dirty="0"/>
          </a:p>
        </p:txBody>
      </p:sp>
      <p:sp>
        <p:nvSpPr>
          <p:cNvPr id="19" name="圆角矩形 18"/>
          <p:cNvSpPr/>
          <p:nvPr/>
        </p:nvSpPr>
        <p:spPr>
          <a:xfrm>
            <a:off x="5139391" y="3259651"/>
            <a:ext cx="3036208" cy="32739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1600" dirty="0" smtClean="0"/>
              <a:t>账号邮箱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634441@qq.com</a:t>
            </a:r>
            <a:endParaRPr kumimoji="1" lang="zh-CN" altLang="en-US" dirty="0"/>
          </a:p>
        </p:txBody>
      </p:sp>
      <p:sp>
        <p:nvSpPr>
          <p:cNvPr id="20" name="圆角矩形 19"/>
          <p:cNvSpPr/>
          <p:nvPr/>
        </p:nvSpPr>
        <p:spPr>
          <a:xfrm>
            <a:off x="5139391" y="3727599"/>
            <a:ext cx="3036208" cy="32739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1600" dirty="0" smtClean="0"/>
              <a:t>昵称：告别的年代</a:t>
            </a:r>
            <a:endParaRPr kumimoji="1" lang="zh-CN" altLang="en-US" sz="1600" dirty="0"/>
          </a:p>
        </p:txBody>
      </p:sp>
      <p:sp>
        <p:nvSpPr>
          <p:cNvPr id="15" name="圆角矩形 14"/>
          <p:cNvSpPr/>
          <p:nvPr/>
        </p:nvSpPr>
        <p:spPr>
          <a:xfrm>
            <a:off x="5139391" y="4153107"/>
            <a:ext cx="3036208" cy="32739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1600" dirty="0" smtClean="0"/>
              <a:t>联系邮箱：</a:t>
            </a:r>
            <a:r>
              <a:rPr kumimoji="1" lang="en-US" altLang="zh-CN" sz="1600" dirty="0" smtClean="0"/>
              <a:t>139080035@qq.com</a:t>
            </a:r>
            <a:endParaRPr kumimoji="1" lang="zh-CN" altLang="en-US" sz="1600" dirty="0"/>
          </a:p>
        </p:txBody>
      </p:sp>
      <p:sp>
        <p:nvSpPr>
          <p:cNvPr id="7" name="圆角矩形 6"/>
          <p:cNvSpPr/>
          <p:nvPr/>
        </p:nvSpPr>
        <p:spPr>
          <a:xfrm>
            <a:off x="5139391" y="4618850"/>
            <a:ext cx="724279" cy="3174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性别</a:t>
            </a:r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6458965" y="4618850"/>
            <a:ext cx="535767" cy="31747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男</a:t>
            </a:r>
            <a:endParaRPr kumimoji="1" lang="zh-CN" altLang="en-US" dirty="0"/>
          </a:p>
        </p:txBody>
      </p:sp>
      <p:sp>
        <p:nvSpPr>
          <p:cNvPr id="17" name="圆角矩形 16"/>
          <p:cNvSpPr/>
          <p:nvPr/>
        </p:nvSpPr>
        <p:spPr>
          <a:xfrm>
            <a:off x="7147132" y="4612511"/>
            <a:ext cx="535767" cy="3174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女</a:t>
            </a:r>
            <a:endParaRPr kumimoji="1" lang="zh-CN" altLang="en-US" dirty="0"/>
          </a:p>
        </p:txBody>
      </p:sp>
      <p:sp>
        <p:nvSpPr>
          <p:cNvPr id="18" name="椭圆 17"/>
          <p:cNvSpPr/>
          <p:nvPr/>
        </p:nvSpPr>
        <p:spPr>
          <a:xfrm>
            <a:off x="6100652" y="2120684"/>
            <a:ext cx="1046480" cy="1005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头像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475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登陆页面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779326" cy="4525963"/>
          </a:xfrm>
        </p:spPr>
        <p:txBody>
          <a:bodyPr>
            <a:normAutofit/>
          </a:bodyPr>
          <a:lstStyle/>
          <a:p>
            <a:r>
              <a:rPr kumimoji="1" lang="zh-CN" altLang="en-US" sz="1800" dirty="0" smtClean="0"/>
              <a:t>该页面为登录页面</a:t>
            </a:r>
            <a:endParaRPr kumimoji="1" lang="en-US" altLang="zh-CN" sz="1800" dirty="0"/>
          </a:p>
          <a:p>
            <a:r>
              <a:rPr kumimoji="1" lang="zh-CN" altLang="en-US" sz="1800" dirty="0" smtClean="0"/>
              <a:t>可在该页面单击注册按钮快速进入注册页面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选择自动登录后，下次启动应用时将自动登录系统，否则进入启动页面（是否需要？）</a:t>
            </a:r>
            <a:endParaRPr kumimoji="1" lang="en-US" altLang="zh-CN" sz="1800" dirty="0"/>
          </a:p>
          <a:p>
            <a:r>
              <a:rPr kumimoji="1" lang="zh-CN" altLang="en-US" sz="1800" dirty="0" smtClean="0"/>
              <a:t>返</a:t>
            </a:r>
            <a:r>
              <a:rPr kumimoji="1" lang="zh-CN" altLang="en-US" sz="1800" dirty="0"/>
              <a:t>回</a:t>
            </a:r>
            <a:r>
              <a:rPr kumimoji="1" lang="zh-CN" altLang="zh-CN" sz="1800" dirty="0"/>
              <a:t>：</a:t>
            </a:r>
            <a:r>
              <a:rPr kumimoji="1" lang="zh-CN" altLang="en-US" sz="1800" dirty="0"/>
              <a:t>返回到上级页面</a:t>
            </a:r>
            <a:endParaRPr kumimoji="1" lang="en-US" altLang="zh-CN" sz="1800" dirty="0"/>
          </a:p>
          <a:p>
            <a:endParaRPr kumimoji="1" lang="zh-CN" altLang="en-US" dirty="0"/>
          </a:p>
        </p:txBody>
      </p:sp>
      <p:grpSp>
        <p:nvGrpSpPr>
          <p:cNvPr id="7" name="组 6"/>
          <p:cNvGrpSpPr/>
          <p:nvPr/>
        </p:nvGrpSpPr>
        <p:grpSpPr>
          <a:xfrm>
            <a:off x="4942085" y="1600200"/>
            <a:ext cx="3328816" cy="4964636"/>
            <a:chOff x="4942085" y="1600200"/>
            <a:chExt cx="3328816" cy="4964636"/>
          </a:xfrm>
        </p:grpSpPr>
        <p:grpSp>
          <p:nvGrpSpPr>
            <p:cNvPr id="8" name="组 7"/>
            <p:cNvGrpSpPr/>
            <p:nvPr/>
          </p:nvGrpSpPr>
          <p:grpSpPr>
            <a:xfrm>
              <a:off x="4942085" y="1600200"/>
              <a:ext cx="3328816" cy="4964636"/>
              <a:chOff x="4619371" y="1692374"/>
              <a:chExt cx="3328816" cy="4964636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4619371" y="1692374"/>
                <a:ext cx="3328816" cy="496463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4619371" y="1692374"/>
                <a:ext cx="3328816" cy="36617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Adobe 黑体 Std R"/>
                    <a:ea typeface="Adobe 黑体 Std R"/>
                    <a:cs typeface="Adobe 黑体 Std R"/>
                  </a:rPr>
                  <a:t>登录</a:t>
                </a:r>
                <a:endParaRPr kumimoji="1" lang="zh-CN" alt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dobe 黑体 Std R"/>
                  <a:ea typeface="Adobe 黑体 Std R"/>
                  <a:cs typeface="Adobe 黑体 Std R"/>
                </a:endParaRPr>
              </a:p>
            </p:txBody>
          </p:sp>
        </p:grpSp>
        <p:sp>
          <p:nvSpPr>
            <p:cNvPr id="9" name="圆角矩形 8"/>
            <p:cNvSpPr/>
            <p:nvPr/>
          </p:nvSpPr>
          <p:spPr>
            <a:xfrm>
              <a:off x="5017684" y="1652255"/>
              <a:ext cx="623944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50" dirty="0" smtClean="0"/>
                <a:t>返回</a:t>
              </a:r>
              <a:endParaRPr kumimoji="1" lang="zh-CN" altLang="en-US" sz="1050" dirty="0"/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5278293" y="3860103"/>
              <a:ext cx="2748285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b="1" dirty="0" smtClean="0"/>
                <a:t>登录</a:t>
              </a:r>
              <a:endParaRPr kumimoji="1" lang="zh-CN" altLang="en-US" sz="1600" b="1" dirty="0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5278293" y="2410842"/>
              <a:ext cx="2748285" cy="416688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账号邮箱</a:t>
              </a:r>
              <a:endParaRPr kumimoji="1" lang="zh-CN" altLang="en-US" dirty="0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5278293" y="2908550"/>
              <a:ext cx="2748285" cy="415037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登录密码</a:t>
              </a:r>
              <a:endParaRPr kumimoji="1" lang="zh-CN" altLang="en-US" dirty="0"/>
            </a:p>
          </p:txBody>
        </p:sp>
      </p:grpSp>
      <p:sp>
        <p:nvSpPr>
          <p:cNvPr id="18" name="圆角矩形 17"/>
          <p:cNvSpPr/>
          <p:nvPr/>
        </p:nvSpPr>
        <p:spPr>
          <a:xfrm>
            <a:off x="7551270" y="1652255"/>
            <a:ext cx="623944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dirty="0" smtClean="0"/>
              <a:t>注册</a:t>
            </a:r>
            <a:endParaRPr kumimoji="1" lang="zh-CN" altLang="en-US" sz="1050" dirty="0"/>
          </a:p>
        </p:txBody>
      </p:sp>
      <p:sp>
        <p:nvSpPr>
          <p:cNvPr id="19" name="框架 18"/>
          <p:cNvSpPr/>
          <p:nvPr/>
        </p:nvSpPr>
        <p:spPr>
          <a:xfrm>
            <a:off x="5752648" y="3462484"/>
            <a:ext cx="222041" cy="198423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062101" y="3357187"/>
            <a:ext cx="133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自动登录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004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首页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729718" cy="4525963"/>
          </a:xfrm>
        </p:spPr>
        <p:txBody>
          <a:bodyPr>
            <a:normAutofit/>
          </a:bodyPr>
          <a:lstStyle/>
          <a:p>
            <a:r>
              <a:rPr kumimoji="1" lang="zh-CN" altLang="en-US" sz="1800" dirty="0" smtClean="0"/>
              <a:t>该页为进入应用后的主界面，展示用户所关注的所有线路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可切换为个人页面，个人页面只显示自己正在进行的旅程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单击具体线路，将进入该线路的所有正在进行的旅程列表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单击“更多线路”进入线路搜索页面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按线路，该页显示的是所有关注的线路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按状态，按时间顺序显示所有关注旅程中的全部状态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按</a:t>
            </a:r>
            <a:r>
              <a:rPr kumimoji="1" lang="en-US" altLang="en-US" sz="1800" dirty="0" smtClean="0"/>
              <a:t>好友</a:t>
            </a:r>
            <a:r>
              <a:rPr kumimoji="1" lang="zh-CN" altLang="en-US" sz="1800" dirty="0" smtClean="0"/>
              <a:t>装</a:t>
            </a:r>
            <a:r>
              <a:rPr kumimoji="1" lang="en-US" altLang="en-US" sz="1800" dirty="0" smtClean="0"/>
              <a:t>态</a:t>
            </a:r>
            <a:r>
              <a:rPr kumimoji="1" lang="zh-CN" altLang="en-US" sz="1800" dirty="0" smtClean="0"/>
              <a:t>，</a:t>
            </a:r>
            <a:r>
              <a:rPr kumimoji="1" lang="en-US" altLang="en-US" sz="1800" dirty="0" smtClean="0"/>
              <a:t>只</a:t>
            </a:r>
            <a:r>
              <a:rPr kumimoji="1" lang="en-US" altLang="en-US" sz="1800" dirty="0"/>
              <a:t>显示你所关注的该</a:t>
            </a:r>
            <a:r>
              <a:rPr kumimoji="1" lang="en-US" altLang="en-US" sz="1800" dirty="0" smtClean="0"/>
              <a:t>好友的</a:t>
            </a:r>
            <a:r>
              <a:rPr kumimoji="1" lang="zh-CN" altLang="en-US" sz="1800" dirty="0" smtClean="0"/>
              <a:t>旅程状态</a:t>
            </a:r>
            <a:endParaRPr kumimoji="1" lang="en-US" altLang="en-US" sz="1800" dirty="0"/>
          </a:p>
          <a:p>
            <a:endParaRPr kumimoji="1" lang="en-US" altLang="zh-CN" sz="1800" dirty="0" smtClean="0"/>
          </a:p>
        </p:txBody>
      </p:sp>
      <p:grpSp>
        <p:nvGrpSpPr>
          <p:cNvPr id="4" name="组 3"/>
          <p:cNvGrpSpPr/>
          <p:nvPr/>
        </p:nvGrpSpPr>
        <p:grpSpPr>
          <a:xfrm>
            <a:off x="4728911" y="1608912"/>
            <a:ext cx="3328816" cy="4964636"/>
            <a:chOff x="4650602" y="1600200"/>
            <a:chExt cx="3328816" cy="4964636"/>
          </a:xfrm>
        </p:grpSpPr>
        <p:grpSp>
          <p:nvGrpSpPr>
            <p:cNvPr id="5" name="组 4"/>
            <p:cNvGrpSpPr/>
            <p:nvPr/>
          </p:nvGrpSpPr>
          <p:grpSpPr>
            <a:xfrm>
              <a:off x="4650602" y="1600200"/>
              <a:ext cx="3328816" cy="4964636"/>
              <a:chOff x="4619371" y="1692374"/>
              <a:chExt cx="3328816" cy="4964636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4619371" y="1692374"/>
                <a:ext cx="3328816" cy="496463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4619371" y="1692374"/>
                <a:ext cx="3328816" cy="36617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 smtClean="0">
                    <a:ln w="18000">
                      <a:solidFill>
                        <a:schemeClr val="accent2">
                          <a:satMod val="140000"/>
                        </a:schemeClr>
                      </a:solidFill>
                      <a:prstDash val="solid"/>
                      <a:miter lim="800000"/>
                    </a:ln>
                    <a:solidFill>
                      <a:schemeClr val="bg1"/>
                    </a:solidFill>
                    <a:effectLst>
                      <a:outerShdw blurRad="25500" dist="23000" dir="7020000" algn="tl">
                        <a:srgbClr val="000000">
                          <a:alpha val="50000"/>
                        </a:srgbClr>
                      </a:outerShdw>
                    </a:effectLst>
                    <a:latin typeface="Adobe 黑体 Std R"/>
                    <a:ea typeface="Adobe 黑体 Std R"/>
                    <a:cs typeface="Adobe 黑体 Std R"/>
                  </a:rPr>
                  <a:t>首页</a:t>
                </a:r>
                <a:endParaRPr kumimoji="1" lang="zh-CN" altLang="en-US" b="1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Adobe 黑体 Std R"/>
                  <a:ea typeface="Adobe 黑体 Std R"/>
                  <a:cs typeface="Adobe 黑体 Std R"/>
                </a:endParaRPr>
              </a:p>
            </p:txBody>
          </p:sp>
          <p:cxnSp>
            <p:nvCxnSpPr>
              <p:cNvPr id="15" name="直线箭头连接符 14"/>
              <p:cNvCxnSpPr/>
              <p:nvPr/>
            </p:nvCxnSpPr>
            <p:spPr>
              <a:xfrm>
                <a:off x="5318914" y="2654710"/>
                <a:ext cx="0" cy="386915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四角星 15"/>
              <p:cNvSpPr/>
              <p:nvPr/>
            </p:nvSpPr>
            <p:spPr>
              <a:xfrm>
                <a:off x="5201125" y="5745512"/>
                <a:ext cx="235578" cy="307246"/>
              </a:xfrm>
              <a:prstGeom prst="star4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zh-CN" dirty="0" smtClean="0"/>
              </a:p>
              <a:p>
                <a:pPr algn="ctr"/>
                <a:endParaRPr kumimoji="1" lang="zh-CN" altLang="en-US" dirty="0"/>
              </a:p>
            </p:txBody>
          </p:sp>
          <p:sp>
            <p:nvSpPr>
              <p:cNvPr id="17" name="四角星 16"/>
              <p:cNvSpPr/>
              <p:nvPr/>
            </p:nvSpPr>
            <p:spPr>
              <a:xfrm>
                <a:off x="5201125" y="4989651"/>
                <a:ext cx="235578" cy="307246"/>
              </a:xfrm>
              <a:prstGeom prst="star4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zh-CN" dirty="0" smtClean="0"/>
              </a:p>
              <a:p>
                <a:pPr algn="ctr"/>
                <a:endParaRPr kumimoji="1" lang="zh-CN" altLang="en-US" dirty="0"/>
              </a:p>
            </p:txBody>
          </p:sp>
          <p:sp>
            <p:nvSpPr>
              <p:cNvPr id="18" name="四角星 17"/>
              <p:cNvSpPr/>
              <p:nvPr/>
            </p:nvSpPr>
            <p:spPr>
              <a:xfrm>
                <a:off x="5201125" y="2998685"/>
                <a:ext cx="235578" cy="307246"/>
              </a:xfrm>
              <a:prstGeom prst="star4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zh-CN" dirty="0" smtClean="0"/>
              </a:p>
              <a:p>
                <a:pPr algn="ctr"/>
                <a:endParaRPr kumimoji="1" lang="zh-CN" altLang="en-US" dirty="0"/>
              </a:p>
            </p:txBody>
          </p:sp>
        </p:grpSp>
        <p:pic>
          <p:nvPicPr>
            <p:cNvPr id="6" name="图片 5" descr="头像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9890" y="2906511"/>
              <a:ext cx="374409" cy="450819"/>
            </a:xfrm>
            <a:prstGeom prst="rect">
              <a:avLst/>
            </a:prstGeom>
          </p:spPr>
        </p:pic>
        <p:sp>
          <p:nvSpPr>
            <p:cNvPr id="7" name="矩形标注 6"/>
            <p:cNvSpPr/>
            <p:nvPr/>
          </p:nvSpPr>
          <p:spPr>
            <a:xfrm>
              <a:off x="5467934" y="2618426"/>
              <a:ext cx="2370896" cy="2015981"/>
            </a:xfrm>
            <a:prstGeom prst="wedgeRectCallout">
              <a:avLst>
                <a:gd name="adj1" fmla="val -54083"/>
                <a:gd name="adj2" fmla="val -22159"/>
              </a:avLst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4767176" y="1652255"/>
              <a:ext cx="506155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 smtClean="0"/>
                <a:t>个人</a:t>
              </a:r>
              <a:endParaRPr kumimoji="1" lang="zh-CN" altLang="en-US" sz="1100" dirty="0"/>
            </a:p>
          </p:txBody>
        </p:sp>
        <p:pic>
          <p:nvPicPr>
            <p:cNvPr id="10" name="图片 9" descr="IMG_0303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9466" y="2660472"/>
              <a:ext cx="1675575" cy="1117050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5590241" y="3867792"/>
              <a:ext cx="17586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/>
                <a:t>川藏南线</a:t>
              </a:r>
              <a:endParaRPr kumimoji="1" lang="zh-CN" altLang="en-US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220026" y="3913958"/>
              <a:ext cx="635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210</a:t>
              </a:r>
              <a:endParaRPr kumimoji="1" lang="zh-CN" altLang="en-US" dirty="0"/>
            </a:p>
          </p:txBody>
        </p:sp>
      </p:grpSp>
      <p:sp>
        <p:nvSpPr>
          <p:cNvPr id="20" name="圆角矩形 19"/>
          <p:cNvSpPr/>
          <p:nvPr/>
        </p:nvSpPr>
        <p:spPr>
          <a:xfrm>
            <a:off x="7192833" y="1660967"/>
            <a:ext cx="801033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更多线路</a:t>
            </a:r>
            <a:endParaRPr kumimoji="1" lang="zh-CN" altLang="en-US" sz="1100" dirty="0"/>
          </a:p>
        </p:txBody>
      </p:sp>
      <p:sp>
        <p:nvSpPr>
          <p:cNvPr id="22" name="同侧圆角矩形 21"/>
          <p:cNvSpPr/>
          <p:nvPr/>
        </p:nvSpPr>
        <p:spPr>
          <a:xfrm>
            <a:off x="5016415" y="2103120"/>
            <a:ext cx="1059655" cy="468128"/>
          </a:xfrm>
          <a:prstGeom prst="round2SameRect">
            <a:avLst>
              <a:gd name="adj1" fmla="val 47052"/>
              <a:gd name="adj2" fmla="val 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/>
              <a:t>线路</a:t>
            </a:r>
            <a:endParaRPr kumimoji="1" lang="zh-CN" altLang="en-US" sz="1400" dirty="0"/>
          </a:p>
        </p:txBody>
      </p:sp>
      <p:sp>
        <p:nvSpPr>
          <p:cNvPr id="23" name="同侧圆角矩形 22"/>
          <p:cNvSpPr/>
          <p:nvPr/>
        </p:nvSpPr>
        <p:spPr>
          <a:xfrm>
            <a:off x="6076070" y="2103120"/>
            <a:ext cx="975360" cy="468128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/>
              <a:t>状态</a:t>
            </a:r>
            <a:endParaRPr kumimoji="1" lang="zh-CN" altLang="en-US" sz="1400" dirty="0"/>
          </a:p>
        </p:txBody>
      </p:sp>
      <p:sp>
        <p:nvSpPr>
          <p:cNvPr id="25" name="同侧圆角矩形 24"/>
          <p:cNvSpPr/>
          <p:nvPr/>
        </p:nvSpPr>
        <p:spPr>
          <a:xfrm>
            <a:off x="7051430" y="2103120"/>
            <a:ext cx="975360" cy="468128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好友状态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2924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个人页面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728720" cy="4525963"/>
          </a:xfrm>
        </p:spPr>
        <p:txBody>
          <a:bodyPr>
            <a:normAutofit fontScale="70000" lnSpcReduction="20000"/>
          </a:bodyPr>
          <a:lstStyle/>
          <a:p>
            <a:r>
              <a:rPr kumimoji="1" lang="zh-CN" altLang="en-US" dirty="0"/>
              <a:t>个人页面只显示自己正在进</a:t>
            </a:r>
            <a:r>
              <a:rPr kumimoji="1" lang="zh-CN" altLang="en-US" dirty="0" smtClean="0"/>
              <a:t>行的旅程详情，按时间轴倒序显示状态</a:t>
            </a:r>
            <a:endParaRPr kumimoji="1" lang="en-US" altLang="zh-CN" dirty="0" smtClean="0"/>
          </a:p>
          <a:p>
            <a:r>
              <a:rPr kumimoji="1" lang="zh-CN" altLang="en-US" dirty="0" smtClean="0"/>
              <a:t>单击标题栏可进入本次旅程的详细行程安排页面</a:t>
            </a:r>
            <a:endParaRPr kumimoji="1" lang="en-US" altLang="zh-CN" dirty="0"/>
          </a:p>
          <a:p>
            <a:r>
              <a:rPr kumimoji="1" lang="zh-CN" altLang="en-US" dirty="0" smtClean="0"/>
              <a:t>在该页面可以发布自己的状态</a:t>
            </a:r>
            <a:endParaRPr kumimoji="1" lang="en-US" altLang="zh-CN" dirty="0" smtClean="0"/>
          </a:p>
          <a:p>
            <a:r>
              <a:rPr kumimoji="1" lang="zh-CN" altLang="en-US" dirty="0" smtClean="0"/>
              <a:t>单击回忆按钮，进入旅程列表，该列表只显示自己曾经参与过的旅程</a:t>
            </a:r>
            <a:endParaRPr kumimoji="1" lang="en-US" altLang="zh-CN" dirty="0" smtClean="0"/>
          </a:p>
          <a:p>
            <a:r>
              <a:rPr kumimoji="1" lang="zh-CN" altLang="en-US" dirty="0" smtClean="0">
                <a:solidFill>
                  <a:srgbClr val="FF0000"/>
                </a:solidFill>
              </a:rPr>
              <a:t>游客只能查看</a:t>
            </a:r>
            <a:r>
              <a:rPr kumimoji="1" lang="en-US" altLang="zh-CN" dirty="0" smtClean="0">
                <a:solidFill>
                  <a:srgbClr val="FF0000"/>
                </a:solidFill>
              </a:rPr>
              <a:t>,</a:t>
            </a:r>
            <a:r>
              <a:rPr kumimoji="1" lang="zh-CN" altLang="en-US" dirty="0" smtClean="0">
                <a:solidFill>
                  <a:srgbClr val="FF0000"/>
                </a:solidFill>
              </a:rPr>
              <a:t>不能发布和评论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r>
              <a:rPr kumimoji="1" lang="zh-CN" altLang="en-US" dirty="0" smtClean="0">
                <a:solidFill>
                  <a:srgbClr val="FF0000"/>
                </a:solidFill>
              </a:rPr>
              <a:t>其他登陆用户可以评论、转发、收藏，但不能发布状态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5" name="组 4"/>
          <p:cNvGrpSpPr/>
          <p:nvPr/>
        </p:nvGrpSpPr>
        <p:grpSpPr>
          <a:xfrm>
            <a:off x="4728911" y="1608912"/>
            <a:ext cx="3328816" cy="4964636"/>
            <a:chOff x="4619371" y="1692374"/>
            <a:chExt cx="3328816" cy="4964636"/>
          </a:xfrm>
        </p:grpSpPr>
        <p:sp>
          <p:nvSpPr>
            <p:cNvPr id="13" name="矩形 12"/>
            <p:cNvSpPr/>
            <p:nvPr/>
          </p:nvSpPr>
          <p:spPr>
            <a:xfrm>
              <a:off x="4619371" y="1692374"/>
              <a:ext cx="3328816" cy="496463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4619371" y="1692374"/>
              <a:ext cx="3328816" cy="36617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Adobe 黑体 Std R"/>
                  <a:ea typeface="Adobe 黑体 Std R"/>
                  <a:cs typeface="Adobe 黑体 Std R"/>
                </a:rPr>
                <a:t>个人</a:t>
              </a:r>
              <a:endParaRPr kumimoji="1" lang="zh-CN" altLang="en-US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Adobe 黑体 Std R"/>
                <a:ea typeface="Adobe 黑体 Std R"/>
                <a:cs typeface="Adobe 黑体 Std R"/>
              </a:endParaRPr>
            </a:p>
          </p:txBody>
        </p:sp>
        <p:cxnSp>
          <p:nvCxnSpPr>
            <p:cNvPr id="15" name="直线箭头连接符 14"/>
            <p:cNvCxnSpPr/>
            <p:nvPr/>
          </p:nvCxnSpPr>
          <p:spPr>
            <a:xfrm>
              <a:off x="5318914" y="2654710"/>
              <a:ext cx="0" cy="386915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四角星 15"/>
            <p:cNvSpPr/>
            <p:nvPr/>
          </p:nvSpPr>
          <p:spPr>
            <a:xfrm>
              <a:off x="5201125" y="5745512"/>
              <a:ext cx="235578" cy="307246"/>
            </a:xfrm>
            <a:prstGeom prst="star4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zh-CN" dirty="0" smtClean="0"/>
            </a:p>
            <a:p>
              <a:pPr algn="ctr"/>
              <a:endParaRPr kumimoji="1" lang="zh-CN" altLang="en-US" dirty="0"/>
            </a:p>
          </p:txBody>
        </p:sp>
        <p:sp>
          <p:nvSpPr>
            <p:cNvPr id="17" name="四角星 16"/>
            <p:cNvSpPr/>
            <p:nvPr/>
          </p:nvSpPr>
          <p:spPr>
            <a:xfrm>
              <a:off x="5201125" y="4989651"/>
              <a:ext cx="235578" cy="307246"/>
            </a:xfrm>
            <a:prstGeom prst="star4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zh-CN" dirty="0" smtClean="0"/>
            </a:p>
            <a:p>
              <a:pPr algn="ctr"/>
              <a:endParaRPr kumimoji="1" lang="zh-CN" altLang="en-US" dirty="0"/>
            </a:p>
          </p:txBody>
        </p:sp>
        <p:sp>
          <p:nvSpPr>
            <p:cNvPr id="18" name="四角星 17"/>
            <p:cNvSpPr/>
            <p:nvPr/>
          </p:nvSpPr>
          <p:spPr>
            <a:xfrm>
              <a:off x="5201125" y="2998685"/>
              <a:ext cx="235578" cy="307246"/>
            </a:xfrm>
            <a:prstGeom prst="star4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zh-CN" dirty="0" smtClean="0"/>
            </a:p>
            <a:p>
              <a:pPr algn="ctr"/>
              <a:endParaRPr kumimoji="1" lang="zh-CN" altLang="en-US" dirty="0"/>
            </a:p>
          </p:txBody>
        </p:sp>
      </p:grpSp>
      <p:pic>
        <p:nvPicPr>
          <p:cNvPr id="6" name="图片 5" descr="头像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199" y="2915223"/>
            <a:ext cx="374409" cy="450819"/>
          </a:xfrm>
          <a:prstGeom prst="rect">
            <a:avLst/>
          </a:prstGeom>
        </p:spPr>
      </p:pic>
      <p:sp>
        <p:nvSpPr>
          <p:cNvPr id="7" name="矩形标注 6"/>
          <p:cNvSpPr/>
          <p:nvPr/>
        </p:nvSpPr>
        <p:spPr>
          <a:xfrm>
            <a:off x="5546243" y="2627138"/>
            <a:ext cx="2370896" cy="2015981"/>
          </a:xfrm>
          <a:prstGeom prst="wedgeRectCallout">
            <a:avLst>
              <a:gd name="adj1" fmla="val -54083"/>
              <a:gd name="adj2" fmla="val -22159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4845485" y="1660967"/>
            <a:ext cx="506155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返回</a:t>
            </a:r>
            <a:endParaRPr kumimoji="1" lang="zh-CN" altLang="en-US" sz="1100" dirty="0"/>
          </a:p>
        </p:txBody>
      </p:sp>
      <p:sp>
        <p:nvSpPr>
          <p:cNvPr id="9" name="圆角矩形 8"/>
          <p:cNvSpPr/>
          <p:nvPr/>
        </p:nvSpPr>
        <p:spPr>
          <a:xfrm>
            <a:off x="7132320" y="1660967"/>
            <a:ext cx="801033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回忆</a:t>
            </a:r>
            <a:endParaRPr kumimoji="1" lang="zh-CN" altLang="en-US" sz="1100" dirty="0"/>
          </a:p>
        </p:txBody>
      </p:sp>
      <p:pic>
        <p:nvPicPr>
          <p:cNvPr id="10" name="图片 9" descr="IMG_030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775" y="2669184"/>
            <a:ext cx="1675575" cy="111705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668550" y="3876504"/>
            <a:ext cx="2174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上路了，大家都有些兴奋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7202658" y="3906564"/>
            <a:ext cx="63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4898199" y="5969296"/>
            <a:ext cx="453441" cy="4711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正偏差 20"/>
          <p:cNvSpPr/>
          <p:nvPr/>
        </p:nvSpPr>
        <p:spPr>
          <a:xfrm>
            <a:off x="5008880" y="6044883"/>
            <a:ext cx="263728" cy="314244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5008880" y="2072640"/>
            <a:ext cx="2834640" cy="3149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 smtClean="0"/>
              <a:t>重</a:t>
            </a:r>
            <a:r>
              <a:rPr kumimoji="1" lang="zh-CN" altLang="en-US" dirty="0" smtClean="0"/>
              <a:t>走川藏线</a:t>
            </a:r>
            <a:endParaRPr kumimoji="1" lang="zh-CN" altLang="en-US" dirty="0"/>
          </a:p>
        </p:txBody>
      </p:sp>
      <p:cxnSp>
        <p:nvCxnSpPr>
          <p:cNvPr id="24" name="直线箭头连接符 23"/>
          <p:cNvCxnSpPr/>
          <p:nvPr/>
        </p:nvCxnSpPr>
        <p:spPr>
          <a:xfrm flipH="1">
            <a:off x="6532880" y="690880"/>
            <a:ext cx="1239520" cy="1493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7843520" y="6908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标题栏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636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状态发布</a:t>
            </a:r>
            <a:endParaRPr kumimoji="1" lang="zh-CN" altLang="en-US" dirty="0"/>
          </a:p>
        </p:txBody>
      </p:sp>
      <p:pic>
        <p:nvPicPr>
          <p:cNvPr id="4" name="内容占位符 3" descr="IMG_0147_副本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9" b="2399"/>
          <a:stretch>
            <a:fillRect/>
          </a:stretch>
        </p:blipFill>
        <p:spPr>
          <a:xfrm>
            <a:off x="4815840" y="1509078"/>
            <a:ext cx="3565525" cy="4525963"/>
          </a:xfr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457200" y="1600200"/>
            <a:ext cx="351144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800" dirty="0" smtClean="0"/>
              <a:t>状态发布时可拍照，或者选择相册</a:t>
            </a:r>
            <a:endParaRPr kumimoji="1" lang="en-US" altLang="zh-CN" sz="1800" dirty="0"/>
          </a:p>
          <a:p>
            <a:r>
              <a:rPr kumimoji="1" lang="zh-CN" altLang="en-US" sz="1800" dirty="0" smtClean="0"/>
              <a:t>可以设置位置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可选择参与人，只能在团队成员中选取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可设置是否为私密状态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可设置同步到新浪或腾讯、人人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文字不限制为</a:t>
            </a:r>
            <a:r>
              <a:rPr kumimoji="1" lang="en-US" altLang="zh-CN" sz="1800" dirty="0" smtClean="0"/>
              <a:t>140</a:t>
            </a:r>
            <a:r>
              <a:rPr kumimoji="1" lang="zh-CN" altLang="en-US" sz="1800" dirty="0" smtClean="0"/>
              <a:t>个字，可适当放宽</a:t>
            </a:r>
            <a:endParaRPr kumimoji="1" lang="en-US" altLang="zh-CN" sz="1800" dirty="0" smtClean="0"/>
          </a:p>
          <a:p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21219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行程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511442" cy="4525963"/>
          </a:xfrm>
        </p:spPr>
        <p:txBody>
          <a:bodyPr>
            <a:normAutofit fontScale="70000" lnSpcReduction="20000"/>
          </a:bodyPr>
          <a:lstStyle/>
          <a:p>
            <a:r>
              <a:rPr kumimoji="1" lang="zh-CN" altLang="en-US" dirty="0" smtClean="0"/>
              <a:t>单击线路图可放大图片（或者直接进入</a:t>
            </a:r>
            <a:r>
              <a:rPr kumimoji="1" lang="en-US" altLang="zh-CN" dirty="0" err="1" smtClean="0"/>
              <a:t>google</a:t>
            </a:r>
            <a:r>
              <a:rPr kumimoji="1" lang="zh-CN" altLang="en-US" dirty="0" smtClean="0"/>
              <a:t>地图，标出线路）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单击日期可设置本次计划的开始日期</a:t>
            </a:r>
            <a:endParaRPr kumimoji="1" lang="en-US" altLang="zh-CN" dirty="0" smtClean="0"/>
          </a:p>
          <a:p>
            <a:r>
              <a:rPr kumimoji="1" lang="zh-CN" altLang="en-US" dirty="0" smtClean="0"/>
              <a:t>单击行程可进入行程设置页面查看详细和调整行程</a:t>
            </a:r>
            <a:endParaRPr kumimoji="1" lang="en-US" altLang="zh-CN" dirty="0" smtClean="0"/>
          </a:p>
          <a:p>
            <a:r>
              <a:rPr kumimoji="1" lang="zh-CN" altLang="en-US" dirty="0" smtClean="0"/>
              <a:t>单击成员进入成员设置页面，可编辑同行的成员，进入改行程的成员，可在自己的个人页面看到该次旅程</a:t>
            </a:r>
            <a:endParaRPr kumimoji="1" lang="en-US" altLang="zh-CN" dirty="0" smtClean="0"/>
          </a:p>
          <a:p>
            <a:r>
              <a:rPr kumimoji="1" lang="zh-CN" altLang="en-US" dirty="0" smtClean="0"/>
              <a:t>行程只能由创建者修改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grpSp>
        <p:nvGrpSpPr>
          <p:cNvPr id="10" name="组 9"/>
          <p:cNvGrpSpPr/>
          <p:nvPr/>
        </p:nvGrpSpPr>
        <p:grpSpPr>
          <a:xfrm>
            <a:off x="4728911" y="1311277"/>
            <a:ext cx="3328816" cy="4964636"/>
            <a:chOff x="4650602" y="1600200"/>
            <a:chExt cx="3328816" cy="4964636"/>
          </a:xfrm>
        </p:grpSpPr>
        <p:grpSp>
          <p:nvGrpSpPr>
            <p:cNvPr id="11" name="组 10"/>
            <p:cNvGrpSpPr/>
            <p:nvPr/>
          </p:nvGrpSpPr>
          <p:grpSpPr>
            <a:xfrm>
              <a:off x="4650602" y="1600200"/>
              <a:ext cx="3328816" cy="4964636"/>
              <a:chOff x="4619371" y="1692374"/>
              <a:chExt cx="3328816" cy="4964636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4619371" y="1692374"/>
                <a:ext cx="3328816" cy="496463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4619371" y="1692374"/>
                <a:ext cx="3328816" cy="36617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en-US" b="1" dirty="0" smtClean="0">
                    <a:ln w="18000">
                      <a:solidFill>
                        <a:schemeClr val="accent2">
                          <a:satMod val="140000"/>
                        </a:schemeClr>
                      </a:solidFill>
                      <a:prstDash val="solid"/>
                      <a:miter lim="800000"/>
                    </a:ln>
                    <a:solidFill>
                      <a:schemeClr val="bg1"/>
                    </a:solidFill>
                    <a:effectLst>
                      <a:outerShdw blurRad="25500" dist="23000" dir="7020000" algn="tl">
                        <a:srgbClr val="000000">
                          <a:alpha val="50000"/>
                        </a:srgbClr>
                      </a:outerShdw>
                    </a:effectLst>
                    <a:latin typeface="Adobe 黑体 Std R"/>
                    <a:ea typeface="Adobe 黑体 Std R"/>
                    <a:cs typeface="Adobe 黑体 Std R"/>
                  </a:rPr>
                  <a:t>行程</a:t>
                </a:r>
                <a:endParaRPr kumimoji="1" lang="zh-CN" altLang="en-US" b="1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Adobe 黑体 Std R"/>
                  <a:ea typeface="Adobe 黑体 Std R"/>
                  <a:cs typeface="Adobe 黑体 Std R"/>
                </a:endParaRPr>
              </a:p>
            </p:txBody>
          </p:sp>
        </p:grpSp>
        <p:sp>
          <p:nvSpPr>
            <p:cNvPr id="14" name="圆角矩形 13"/>
            <p:cNvSpPr/>
            <p:nvPr/>
          </p:nvSpPr>
          <p:spPr>
            <a:xfrm>
              <a:off x="4767176" y="1652255"/>
              <a:ext cx="506155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 smtClean="0"/>
                <a:t>返回</a:t>
              </a:r>
              <a:endParaRPr kumimoji="1" lang="zh-CN" altLang="en-US" sz="1100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220026" y="3913958"/>
              <a:ext cx="635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CN" altLang="en-US" dirty="0"/>
            </a:p>
          </p:txBody>
        </p:sp>
      </p:grpSp>
      <p:sp>
        <p:nvSpPr>
          <p:cNvPr id="27" name="五边形 26"/>
          <p:cNvSpPr/>
          <p:nvPr/>
        </p:nvSpPr>
        <p:spPr>
          <a:xfrm>
            <a:off x="4827665" y="1835415"/>
            <a:ext cx="1047949" cy="525821"/>
          </a:xfrm>
          <a:prstGeom prst="homePlate">
            <a:avLst>
              <a:gd name="adj" fmla="val 2735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线路图</a:t>
            </a:r>
            <a:endParaRPr kumimoji="1" lang="zh-CN" altLang="en-US" dirty="0"/>
          </a:p>
        </p:txBody>
      </p:sp>
      <p:sp>
        <p:nvSpPr>
          <p:cNvPr id="28" name="五边形 27"/>
          <p:cNvSpPr/>
          <p:nvPr/>
        </p:nvSpPr>
        <p:spPr>
          <a:xfrm>
            <a:off x="4827665" y="3759005"/>
            <a:ext cx="1047949" cy="525821"/>
          </a:xfrm>
          <a:prstGeom prst="homePlate">
            <a:avLst>
              <a:gd name="adj" fmla="val 2735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行程</a:t>
            </a:r>
            <a:endParaRPr kumimoji="1" lang="zh-CN" altLang="en-US" dirty="0"/>
          </a:p>
        </p:txBody>
      </p:sp>
      <p:sp>
        <p:nvSpPr>
          <p:cNvPr id="31" name="任意形状 30"/>
          <p:cNvSpPr/>
          <p:nvPr/>
        </p:nvSpPr>
        <p:spPr>
          <a:xfrm>
            <a:off x="6022415" y="1835415"/>
            <a:ext cx="1805732" cy="873062"/>
          </a:xfrm>
          <a:custGeom>
            <a:avLst/>
            <a:gdLst>
              <a:gd name="connsiteX0" fmla="*/ 0 w 1805732"/>
              <a:gd name="connsiteY0" fmla="*/ 416688 h 873062"/>
              <a:gd name="connsiteX1" fmla="*/ 545688 w 1805732"/>
              <a:gd name="connsiteY1" fmla="*/ 29763 h 873062"/>
              <a:gd name="connsiteX2" fmla="*/ 1160828 w 1805732"/>
              <a:gd name="connsiteY2" fmla="*/ 0 h 873062"/>
              <a:gd name="connsiteX3" fmla="*/ 1805732 w 1805732"/>
              <a:gd name="connsiteY3" fmla="*/ 178580 h 873062"/>
              <a:gd name="connsiteX4" fmla="*/ 1706516 w 1805732"/>
              <a:gd name="connsiteY4" fmla="*/ 783771 h 873062"/>
              <a:gd name="connsiteX5" fmla="*/ 932631 w 1805732"/>
              <a:gd name="connsiteY5" fmla="*/ 873062 h 873062"/>
              <a:gd name="connsiteX6" fmla="*/ 337334 w 1805732"/>
              <a:gd name="connsiteY6" fmla="*/ 674638 h 873062"/>
              <a:gd name="connsiteX7" fmla="*/ 49608 w 1805732"/>
              <a:gd name="connsiteY7" fmla="*/ 426609 h 873062"/>
              <a:gd name="connsiteX8" fmla="*/ 49608 w 1805732"/>
              <a:gd name="connsiteY8" fmla="*/ 426609 h 873062"/>
              <a:gd name="connsiteX9" fmla="*/ 128981 w 1805732"/>
              <a:gd name="connsiteY9" fmla="*/ 466294 h 873062"/>
              <a:gd name="connsiteX10" fmla="*/ 128981 w 1805732"/>
              <a:gd name="connsiteY10" fmla="*/ 466294 h 873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05732" h="873062">
                <a:moveTo>
                  <a:pt x="0" y="416688"/>
                </a:moveTo>
                <a:lnTo>
                  <a:pt x="545688" y="29763"/>
                </a:lnTo>
                <a:lnTo>
                  <a:pt x="1160828" y="0"/>
                </a:lnTo>
                <a:lnTo>
                  <a:pt x="1805732" y="178580"/>
                </a:lnTo>
                <a:lnTo>
                  <a:pt x="1706516" y="783771"/>
                </a:lnTo>
                <a:lnTo>
                  <a:pt x="932631" y="873062"/>
                </a:lnTo>
                <a:lnTo>
                  <a:pt x="337334" y="674638"/>
                </a:lnTo>
                <a:lnTo>
                  <a:pt x="49608" y="426609"/>
                </a:lnTo>
                <a:lnTo>
                  <a:pt x="49608" y="426609"/>
                </a:lnTo>
                <a:lnTo>
                  <a:pt x="128981" y="466294"/>
                </a:lnTo>
                <a:lnTo>
                  <a:pt x="128981" y="466294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6022415" y="3759005"/>
            <a:ext cx="1910938" cy="141151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 smtClean="0"/>
              <a:t>D1</a:t>
            </a:r>
            <a:r>
              <a:rPr kumimoji="1" lang="zh-CN" altLang="en-US" dirty="0" smtClean="0"/>
              <a:t>：成都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康定</a:t>
            </a:r>
            <a:endParaRPr kumimoji="1" lang="en-US" altLang="zh-CN" dirty="0" smtClean="0"/>
          </a:p>
          <a:p>
            <a:r>
              <a:rPr kumimoji="1" lang="en-US" altLang="zh-CN" dirty="0" smtClean="0"/>
              <a:t>D2</a:t>
            </a:r>
            <a:r>
              <a:rPr kumimoji="1" lang="zh-CN" altLang="en-US" dirty="0" smtClean="0"/>
              <a:t>：康定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雅江</a:t>
            </a:r>
            <a:endParaRPr kumimoji="1" lang="en-US" altLang="zh-CN" dirty="0" smtClean="0"/>
          </a:p>
          <a:p>
            <a:r>
              <a:rPr kumimoji="1" lang="en-US" altLang="zh-CN" dirty="0" smtClean="0"/>
              <a:t>D3</a:t>
            </a:r>
            <a:r>
              <a:rPr kumimoji="1" lang="zh-CN" altLang="en-US" dirty="0" smtClean="0"/>
              <a:t>：雅江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昌都</a:t>
            </a:r>
            <a:endParaRPr kumimoji="1" lang="en-US" altLang="zh-CN" dirty="0" smtClean="0"/>
          </a:p>
          <a:p>
            <a:r>
              <a:rPr kumimoji="1" lang="en-US" altLang="zh-CN" dirty="0" smtClean="0"/>
              <a:t>D4</a:t>
            </a:r>
            <a:r>
              <a:rPr kumimoji="1" lang="zh-CN" altLang="en-US" dirty="0" smtClean="0"/>
              <a:t>：昌都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拉萨</a:t>
            </a:r>
            <a:endParaRPr kumimoji="1" lang="en-US" altLang="zh-CN" dirty="0" smtClean="0"/>
          </a:p>
          <a:p>
            <a:endParaRPr kumimoji="1" lang="en-US" altLang="zh-CN" dirty="0" smtClean="0"/>
          </a:p>
        </p:txBody>
      </p:sp>
      <p:sp>
        <p:nvSpPr>
          <p:cNvPr id="33" name="五边形 32"/>
          <p:cNvSpPr/>
          <p:nvPr/>
        </p:nvSpPr>
        <p:spPr>
          <a:xfrm>
            <a:off x="4847508" y="5300367"/>
            <a:ext cx="1047949" cy="525821"/>
          </a:xfrm>
          <a:prstGeom prst="homePlate">
            <a:avLst>
              <a:gd name="adj" fmla="val 2735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成员</a:t>
            </a:r>
            <a:endParaRPr kumimoji="1"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6022415" y="5322921"/>
            <a:ext cx="1910938" cy="76374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 smtClean="0"/>
              <a:t>武林三粗</a:t>
            </a:r>
            <a:r>
              <a:rPr kumimoji="1" lang="zh-CN" altLang="zh-CN" dirty="0" smtClean="0"/>
              <a:t>、</a:t>
            </a:r>
            <a:r>
              <a:rPr kumimoji="1" lang="zh-CN" altLang="en-US" dirty="0" smtClean="0"/>
              <a:t>逗你玩儿</a:t>
            </a:r>
            <a:endParaRPr kumimoji="1" lang="en-US" altLang="zh-CN" dirty="0" smtClean="0"/>
          </a:p>
        </p:txBody>
      </p:sp>
      <p:sp>
        <p:nvSpPr>
          <p:cNvPr id="36" name="五边形 35"/>
          <p:cNvSpPr/>
          <p:nvPr/>
        </p:nvSpPr>
        <p:spPr>
          <a:xfrm>
            <a:off x="4847508" y="2777926"/>
            <a:ext cx="1047949" cy="525821"/>
          </a:xfrm>
          <a:prstGeom prst="homePlate">
            <a:avLst>
              <a:gd name="adj" fmla="val 2735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日期</a:t>
            </a:r>
            <a:endParaRPr kumimoji="1"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6101788" y="2827531"/>
            <a:ext cx="1708540" cy="7975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2012-04-15</a:t>
            </a:r>
            <a:r>
              <a:rPr kumimoji="1" lang="zh-CN" altLang="en-US" dirty="0" smtClean="0"/>
              <a:t>至</a:t>
            </a:r>
            <a:r>
              <a:rPr kumimoji="1" lang="en-US" altLang="zh-CN" dirty="0" smtClean="0"/>
              <a:t>2012-04-30</a:t>
            </a:r>
            <a:r>
              <a:rPr kumimoji="1" lang="zh-CN" altLang="en-US" dirty="0" smtClean="0"/>
              <a:t>，共</a:t>
            </a:r>
            <a:r>
              <a:rPr kumimoji="1" lang="en-US" altLang="zh-CN" dirty="0" smtClean="0"/>
              <a:t>15</a:t>
            </a:r>
            <a:r>
              <a:rPr kumimoji="1" lang="zh-CN" altLang="en-US" dirty="0" smtClean="0"/>
              <a:t>天</a:t>
            </a:r>
            <a:endParaRPr kumimoji="1" lang="zh-CN" altLang="en-US" dirty="0"/>
          </a:p>
        </p:txBody>
      </p:sp>
      <p:sp>
        <p:nvSpPr>
          <p:cNvPr id="39" name="圆角矩形 38"/>
          <p:cNvSpPr/>
          <p:nvPr/>
        </p:nvSpPr>
        <p:spPr>
          <a:xfrm>
            <a:off x="7427198" y="1378572"/>
            <a:ext cx="506155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首页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22285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5043871" y="1365224"/>
            <a:ext cx="3328816" cy="4964636"/>
            <a:chOff x="4650602" y="1600200"/>
            <a:chExt cx="3328816" cy="4964636"/>
          </a:xfrm>
        </p:grpSpPr>
        <p:grpSp>
          <p:nvGrpSpPr>
            <p:cNvPr id="5" name="组 4"/>
            <p:cNvGrpSpPr/>
            <p:nvPr/>
          </p:nvGrpSpPr>
          <p:grpSpPr>
            <a:xfrm>
              <a:off x="4650602" y="1600200"/>
              <a:ext cx="3328816" cy="4964636"/>
              <a:chOff x="4619371" y="1692374"/>
              <a:chExt cx="3328816" cy="4964636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4619371" y="1692374"/>
                <a:ext cx="3328816" cy="496463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4619371" y="1692374"/>
                <a:ext cx="3328816" cy="36617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en-US" b="1" dirty="0" err="1" smtClean="0">
                    <a:ln w="18000">
                      <a:solidFill>
                        <a:schemeClr val="accent2">
                          <a:satMod val="140000"/>
                        </a:schemeClr>
                      </a:solidFill>
                      <a:prstDash val="solid"/>
                      <a:miter lim="800000"/>
                    </a:ln>
                    <a:solidFill>
                      <a:schemeClr val="bg1"/>
                    </a:solidFill>
                    <a:effectLst>
                      <a:outerShdw blurRad="25500" dist="23000" dir="7020000" algn="tl">
                        <a:srgbClr val="000000">
                          <a:alpha val="50000"/>
                        </a:srgbClr>
                      </a:outerShdw>
                    </a:effectLst>
                    <a:latin typeface="Adobe 黑体 Std R"/>
                    <a:ea typeface="Adobe 黑体 Std R"/>
                    <a:cs typeface="Adobe 黑体 Std R"/>
                  </a:rPr>
                  <a:t>行程</a:t>
                </a:r>
                <a:r>
                  <a:rPr kumimoji="1" lang="zh-CN" altLang="en-US" b="1" dirty="0">
                    <a:ln w="18000">
                      <a:solidFill>
                        <a:schemeClr val="accent2">
                          <a:satMod val="140000"/>
                        </a:schemeClr>
                      </a:solidFill>
                      <a:prstDash val="solid"/>
                      <a:miter lim="800000"/>
                    </a:ln>
                    <a:solidFill>
                      <a:schemeClr val="bg1"/>
                    </a:solidFill>
                    <a:effectLst>
                      <a:outerShdw blurRad="25500" dist="23000" dir="7020000" algn="tl">
                        <a:srgbClr val="000000">
                          <a:alpha val="50000"/>
                        </a:srgbClr>
                      </a:outerShdw>
                    </a:effectLst>
                    <a:latin typeface="Adobe 黑体 Std R"/>
                    <a:ea typeface="Adobe 黑体 Std R"/>
                    <a:cs typeface="Adobe 黑体 Std R"/>
                  </a:rPr>
                  <a:t>讨论</a:t>
                </a:r>
              </a:p>
            </p:txBody>
          </p:sp>
        </p:grpSp>
        <p:sp>
          <p:nvSpPr>
            <p:cNvPr id="6" name="圆角矩形 5"/>
            <p:cNvSpPr/>
            <p:nvPr/>
          </p:nvSpPr>
          <p:spPr>
            <a:xfrm>
              <a:off x="4767176" y="1652255"/>
              <a:ext cx="506155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 smtClean="0"/>
                <a:t>返回</a:t>
              </a:r>
              <a:endParaRPr kumimoji="1" lang="zh-CN" altLang="en-US" sz="1100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220026" y="3913958"/>
              <a:ext cx="635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行程</a:t>
            </a:r>
            <a:r>
              <a:rPr kumimoji="1" lang="zh-CN" altLang="en-US" dirty="0"/>
              <a:t>讨论</a:t>
            </a:r>
          </a:p>
        </p:txBody>
      </p:sp>
      <p:sp>
        <p:nvSpPr>
          <p:cNvPr id="10" name="五边形 9"/>
          <p:cNvSpPr/>
          <p:nvPr/>
        </p:nvSpPr>
        <p:spPr>
          <a:xfrm>
            <a:off x="5142625" y="1889362"/>
            <a:ext cx="1047949" cy="525821"/>
          </a:xfrm>
          <a:prstGeom prst="homePlate">
            <a:avLst>
              <a:gd name="adj" fmla="val 2735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线路图</a:t>
            </a:r>
            <a:endParaRPr kumimoji="1" lang="zh-CN" altLang="en-US" dirty="0"/>
          </a:p>
        </p:txBody>
      </p:sp>
      <p:sp>
        <p:nvSpPr>
          <p:cNvPr id="12" name="任意形状 11"/>
          <p:cNvSpPr/>
          <p:nvPr/>
        </p:nvSpPr>
        <p:spPr>
          <a:xfrm>
            <a:off x="6337375" y="1889362"/>
            <a:ext cx="1805732" cy="873062"/>
          </a:xfrm>
          <a:custGeom>
            <a:avLst/>
            <a:gdLst>
              <a:gd name="connsiteX0" fmla="*/ 0 w 1805732"/>
              <a:gd name="connsiteY0" fmla="*/ 416688 h 873062"/>
              <a:gd name="connsiteX1" fmla="*/ 545688 w 1805732"/>
              <a:gd name="connsiteY1" fmla="*/ 29763 h 873062"/>
              <a:gd name="connsiteX2" fmla="*/ 1160828 w 1805732"/>
              <a:gd name="connsiteY2" fmla="*/ 0 h 873062"/>
              <a:gd name="connsiteX3" fmla="*/ 1805732 w 1805732"/>
              <a:gd name="connsiteY3" fmla="*/ 178580 h 873062"/>
              <a:gd name="connsiteX4" fmla="*/ 1706516 w 1805732"/>
              <a:gd name="connsiteY4" fmla="*/ 783771 h 873062"/>
              <a:gd name="connsiteX5" fmla="*/ 932631 w 1805732"/>
              <a:gd name="connsiteY5" fmla="*/ 873062 h 873062"/>
              <a:gd name="connsiteX6" fmla="*/ 337334 w 1805732"/>
              <a:gd name="connsiteY6" fmla="*/ 674638 h 873062"/>
              <a:gd name="connsiteX7" fmla="*/ 49608 w 1805732"/>
              <a:gd name="connsiteY7" fmla="*/ 426609 h 873062"/>
              <a:gd name="connsiteX8" fmla="*/ 49608 w 1805732"/>
              <a:gd name="connsiteY8" fmla="*/ 426609 h 873062"/>
              <a:gd name="connsiteX9" fmla="*/ 128981 w 1805732"/>
              <a:gd name="connsiteY9" fmla="*/ 466294 h 873062"/>
              <a:gd name="connsiteX10" fmla="*/ 128981 w 1805732"/>
              <a:gd name="connsiteY10" fmla="*/ 466294 h 873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05732" h="873062">
                <a:moveTo>
                  <a:pt x="0" y="416688"/>
                </a:moveTo>
                <a:lnTo>
                  <a:pt x="545688" y="29763"/>
                </a:lnTo>
                <a:lnTo>
                  <a:pt x="1160828" y="0"/>
                </a:lnTo>
                <a:lnTo>
                  <a:pt x="1805732" y="178580"/>
                </a:lnTo>
                <a:lnTo>
                  <a:pt x="1706516" y="783771"/>
                </a:lnTo>
                <a:lnTo>
                  <a:pt x="932631" y="873062"/>
                </a:lnTo>
                <a:lnTo>
                  <a:pt x="337334" y="674638"/>
                </a:lnTo>
                <a:lnTo>
                  <a:pt x="49608" y="426609"/>
                </a:lnTo>
                <a:lnTo>
                  <a:pt x="49608" y="426609"/>
                </a:lnTo>
                <a:lnTo>
                  <a:pt x="128981" y="466294"/>
                </a:lnTo>
                <a:lnTo>
                  <a:pt x="128981" y="466294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168039" y="2992690"/>
            <a:ext cx="3080479" cy="33371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直线箭头连接符 19"/>
          <p:cNvCxnSpPr/>
          <p:nvPr/>
        </p:nvCxnSpPr>
        <p:spPr>
          <a:xfrm flipH="1">
            <a:off x="7613295" y="3264412"/>
            <a:ext cx="13286" cy="21516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内容占位符 21" descr="头像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" r="397"/>
          <a:stretch>
            <a:fillRect/>
          </a:stretch>
        </p:blipFill>
        <p:spPr>
          <a:xfrm>
            <a:off x="5320192" y="3422050"/>
            <a:ext cx="359694" cy="436563"/>
          </a:xfrm>
        </p:spPr>
      </p:pic>
      <p:sp>
        <p:nvSpPr>
          <p:cNvPr id="23" name="矩形标注 22"/>
          <p:cNvSpPr/>
          <p:nvPr/>
        </p:nvSpPr>
        <p:spPr>
          <a:xfrm>
            <a:off x="5987366" y="3264412"/>
            <a:ext cx="1137920" cy="497840"/>
          </a:xfrm>
          <a:prstGeom prst="wedgeRectCallout">
            <a:avLst>
              <a:gd name="adj1" fmla="val -60119"/>
              <a:gd name="adj2" fmla="val 331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我觉得第一天住康定不好</a:t>
            </a:r>
            <a:endParaRPr kumimoji="1" lang="zh-CN" altLang="en-US" sz="1100" dirty="0"/>
          </a:p>
        </p:txBody>
      </p:sp>
      <p:cxnSp>
        <p:nvCxnSpPr>
          <p:cNvPr id="24" name="直线箭头连接符 23"/>
          <p:cNvCxnSpPr/>
          <p:nvPr/>
        </p:nvCxnSpPr>
        <p:spPr>
          <a:xfrm>
            <a:off x="5804486" y="3233614"/>
            <a:ext cx="0" cy="21824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内容占位符 21" descr="头像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" r="397"/>
          <a:stretch>
            <a:fillRect/>
          </a:stretch>
        </p:blipFill>
        <p:spPr>
          <a:xfrm>
            <a:off x="7695021" y="4011013"/>
            <a:ext cx="359694" cy="436563"/>
          </a:xfrm>
          <a:prstGeom prst="rect">
            <a:avLst/>
          </a:prstGeom>
        </p:spPr>
      </p:pic>
      <p:sp>
        <p:nvSpPr>
          <p:cNvPr id="27" name="圆角矩形标注 26"/>
          <p:cNvSpPr/>
          <p:nvPr/>
        </p:nvSpPr>
        <p:spPr>
          <a:xfrm>
            <a:off x="6203860" y="4011013"/>
            <a:ext cx="1164917" cy="543719"/>
          </a:xfrm>
          <a:prstGeom prst="wedgeRoundRectCallout">
            <a:avLst>
              <a:gd name="adj1" fmla="val 78959"/>
              <a:gd name="adj2" fmla="val -1895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你鸡儿痛，哪儿不好嘛，瓜货</a:t>
            </a:r>
            <a:endParaRPr kumimoji="1" lang="zh-CN" altLang="en-US" sz="1100" dirty="0"/>
          </a:p>
        </p:txBody>
      </p:sp>
      <p:sp>
        <p:nvSpPr>
          <p:cNvPr id="31" name="内容占位符 2"/>
          <p:cNvSpPr txBox="1">
            <a:spLocks/>
          </p:cNvSpPr>
          <p:nvPr/>
        </p:nvSpPr>
        <p:spPr>
          <a:xfrm>
            <a:off x="457200" y="1600200"/>
            <a:ext cx="415544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800" dirty="0" smtClean="0"/>
              <a:t>成员可以进入行程</a:t>
            </a:r>
            <a:r>
              <a:rPr kumimoji="1" lang="zh-CN" altLang="en-US" sz="1800" dirty="0"/>
              <a:t>讨论</a:t>
            </a:r>
            <a:r>
              <a:rPr kumimoji="1" lang="zh-CN" altLang="en-US" sz="1800" dirty="0" smtClean="0"/>
              <a:t>区讨论行程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但行程的安排只能是创建人在网页上修改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所有加入了旅程的人都可以参与讨论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参与讨论时可以添加表情、图片等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图片可以从自己的网络收藏夹里选择，也可以拍照或者从手机相册中选择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（下一步可以考虑和微信接口，支持语音）</a:t>
            </a:r>
            <a:endParaRPr kumimoji="1" lang="en-US" altLang="zh-CN" sz="1800" dirty="0"/>
          </a:p>
          <a:p>
            <a:endParaRPr kumimoji="1" lang="en-US" altLang="zh-CN" sz="1800" dirty="0" smtClean="0"/>
          </a:p>
          <a:p>
            <a:endParaRPr kumimoji="1" lang="zh-CN" altLang="en-US" sz="1800" dirty="0"/>
          </a:p>
        </p:txBody>
      </p:sp>
      <p:sp>
        <p:nvSpPr>
          <p:cNvPr id="44" name="圆角矩形 43"/>
          <p:cNvSpPr/>
          <p:nvPr/>
        </p:nvSpPr>
        <p:spPr>
          <a:xfrm>
            <a:off x="7725209" y="1417638"/>
            <a:ext cx="506155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首页</a:t>
            </a:r>
            <a:endParaRPr kumimoji="1" lang="zh-CN" altLang="en-US" sz="1100" dirty="0"/>
          </a:p>
        </p:txBody>
      </p:sp>
      <p:sp>
        <p:nvSpPr>
          <p:cNvPr id="19" name="圆角矩形 18"/>
          <p:cNvSpPr/>
          <p:nvPr/>
        </p:nvSpPr>
        <p:spPr>
          <a:xfrm>
            <a:off x="5704042" y="5783573"/>
            <a:ext cx="1951127" cy="30105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5243791" y="5735363"/>
            <a:ext cx="462983" cy="4155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十字形 28"/>
          <p:cNvSpPr/>
          <p:nvPr/>
        </p:nvSpPr>
        <p:spPr>
          <a:xfrm>
            <a:off x="5298915" y="5745273"/>
            <a:ext cx="346407" cy="385834"/>
          </a:xfrm>
          <a:prstGeom prst="plus">
            <a:avLst>
              <a:gd name="adj" fmla="val 36463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5645322" y="5017477"/>
            <a:ext cx="2229546" cy="55098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5804486" y="5093676"/>
            <a:ext cx="532889" cy="39858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表情</a:t>
            </a:r>
          </a:p>
        </p:txBody>
      </p:sp>
      <p:sp>
        <p:nvSpPr>
          <p:cNvPr id="45" name="矩形 44"/>
          <p:cNvSpPr/>
          <p:nvPr/>
        </p:nvSpPr>
        <p:spPr>
          <a:xfrm>
            <a:off x="6426350" y="5076091"/>
            <a:ext cx="532889" cy="39858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图片</a:t>
            </a:r>
          </a:p>
        </p:txBody>
      </p:sp>
      <p:sp>
        <p:nvSpPr>
          <p:cNvPr id="46" name="矩形 45"/>
          <p:cNvSpPr/>
          <p:nvPr/>
        </p:nvSpPr>
        <p:spPr>
          <a:xfrm>
            <a:off x="7692183" y="5758809"/>
            <a:ext cx="532889" cy="3425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发送</a:t>
            </a:r>
          </a:p>
        </p:txBody>
      </p:sp>
    </p:spTree>
    <p:extLst>
      <p:ext uri="{BB962C8B-B14F-4D97-AF65-F5344CB8AC3E}">
        <p14:creationId xmlns:p14="http://schemas.microsoft.com/office/powerpoint/2010/main" val="3751434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成员编辑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4155440" cy="4525963"/>
          </a:xfrm>
        </p:spPr>
        <p:txBody>
          <a:bodyPr>
            <a:normAutofit/>
          </a:bodyPr>
          <a:lstStyle/>
          <a:p>
            <a:r>
              <a:rPr kumimoji="1" lang="zh-CN" altLang="en-US" sz="1800" dirty="0" smtClean="0"/>
              <a:t>成员可邀请（只能邀请互相关注的人），</a:t>
            </a:r>
            <a:r>
              <a:rPr kumimoji="1" lang="zh-CN" altLang="en-US" sz="1800" dirty="0"/>
              <a:t>也可以自行申请加入，需创建者</a:t>
            </a:r>
            <a:r>
              <a:rPr kumimoji="1" lang="zh-CN" altLang="en-US" sz="1800" dirty="0" smtClean="0"/>
              <a:t>批准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被邀请的成员将会收到一封私信，可以选择接受或者拒绝</a:t>
            </a:r>
            <a:endParaRPr kumimoji="1" lang="en-US" altLang="zh-CN" sz="1800" dirty="0" smtClean="0"/>
          </a:p>
          <a:p>
            <a:endParaRPr kumimoji="1" lang="en-US" altLang="zh-CN" sz="1800" dirty="0" smtClean="0"/>
          </a:p>
          <a:p>
            <a:endParaRPr kumimoji="1" lang="en-US" altLang="zh-CN" sz="1800" dirty="0"/>
          </a:p>
          <a:p>
            <a:endParaRPr kumimoji="1" lang="zh-CN" altLang="en-US" sz="1800" dirty="0"/>
          </a:p>
        </p:txBody>
      </p:sp>
      <p:grpSp>
        <p:nvGrpSpPr>
          <p:cNvPr id="10" name="组 9"/>
          <p:cNvGrpSpPr/>
          <p:nvPr/>
        </p:nvGrpSpPr>
        <p:grpSpPr>
          <a:xfrm>
            <a:off x="5054031" y="1440352"/>
            <a:ext cx="3328816" cy="4964636"/>
            <a:chOff x="5054031" y="1440352"/>
            <a:chExt cx="3328816" cy="4964636"/>
          </a:xfrm>
        </p:grpSpPr>
        <p:sp>
          <p:nvSpPr>
            <p:cNvPr id="11" name="矩形 10"/>
            <p:cNvSpPr/>
            <p:nvPr/>
          </p:nvSpPr>
          <p:spPr>
            <a:xfrm>
              <a:off x="5054031" y="1440352"/>
              <a:ext cx="3328816" cy="496463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054031" y="1440352"/>
              <a:ext cx="3328816" cy="36617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Adobe 黑体 Std R"/>
                  <a:ea typeface="Adobe 黑体 Std R"/>
                  <a:cs typeface="Adobe 黑体 Std R"/>
                </a:rPr>
                <a:t>邀请成员</a:t>
              </a:r>
              <a:endParaRPr kumimoji="1" lang="zh-CN" altLang="en-US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Adobe 黑体 Std R"/>
                <a:ea typeface="Adobe 黑体 Std R"/>
                <a:cs typeface="Adobe 黑体 Std R"/>
              </a:endParaRPr>
            </a:p>
          </p:txBody>
        </p:sp>
      </p:grpSp>
      <p:grpSp>
        <p:nvGrpSpPr>
          <p:cNvPr id="13" name="组 12"/>
          <p:cNvGrpSpPr/>
          <p:nvPr/>
        </p:nvGrpSpPr>
        <p:grpSpPr>
          <a:xfrm>
            <a:off x="5170605" y="1492407"/>
            <a:ext cx="3133922" cy="842605"/>
            <a:chOff x="5170605" y="1492407"/>
            <a:chExt cx="3133922" cy="842605"/>
          </a:xfrm>
        </p:grpSpPr>
        <p:sp>
          <p:nvSpPr>
            <p:cNvPr id="14" name="圆角矩形 13"/>
            <p:cNvSpPr/>
            <p:nvPr/>
          </p:nvSpPr>
          <p:spPr>
            <a:xfrm>
              <a:off x="5170605" y="1492407"/>
              <a:ext cx="506155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 smtClean="0"/>
                <a:t>返回</a:t>
              </a:r>
              <a:endParaRPr kumimoji="1" lang="zh-CN" altLang="en-US" sz="1100" dirty="0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7778541" y="2071710"/>
              <a:ext cx="525986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 smtClean="0"/>
                <a:t>搜索</a:t>
              </a:r>
              <a:endParaRPr kumimoji="1" lang="zh-CN" altLang="en-US" sz="1100" dirty="0"/>
            </a:p>
          </p:txBody>
        </p:sp>
      </p:grpSp>
      <p:sp>
        <p:nvSpPr>
          <p:cNvPr id="16" name="圆角矩形 15"/>
          <p:cNvSpPr/>
          <p:nvPr/>
        </p:nvSpPr>
        <p:spPr>
          <a:xfrm>
            <a:off x="5367589" y="2052320"/>
            <a:ext cx="2351420" cy="304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5170605" y="2460447"/>
            <a:ext cx="3133922" cy="377004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8" name="内容占位符 21" descr="头像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" b="278"/>
          <a:stretch>
            <a:fillRect/>
          </a:stretch>
        </p:blipFill>
        <p:spPr>
          <a:xfrm>
            <a:off x="5367589" y="2877136"/>
            <a:ext cx="468011" cy="560394"/>
          </a:xfrm>
          <a:prstGeom prst="rect">
            <a:avLst/>
          </a:prstGeom>
        </p:spPr>
      </p:pic>
      <p:pic>
        <p:nvPicPr>
          <p:cNvPr id="19" name="内容占位符 21" descr="头像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" b="278"/>
          <a:stretch>
            <a:fillRect/>
          </a:stretch>
        </p:blipFill>
        <p:spPr>
          <a:xfrm>
            <a:off x="5356778" y="3589930"/>
            <a:ext cx="468011" cy="560394"/>
          </a:xfrm>
          <a:prstGeom prst="rect">
            <a:avLst/>
          </a:prstGeom>
        </p:spPr>
      </p:pic>
      <p:pic>
        <p:nvPicPr>
          <p:cNvPr id="20" name="内容占位符 21" descr="头像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" b="278"/>
          <a:stretch>
            <a:fillRect/>
          </a:stretch>
        </p:blipFill>
        <p:spPr>
          <a:xfrm>
            <a:off x="5356778" y="4292307"/>
            <a:ext cx="468011" cy="560394"/>
          </a:xfrm>
          <a:prstGeom prst="rect">
            <a:avLst/>
          </a:prstGeom>
        </p:spPr>
      </p:pic>
      <p:pic>
        <p:nvPicPr>
          <p:cNvPr id="21" name="内容占位符 21" descr="头像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" b="278"/>
          <a:stretch>
            <a:fillRect/>
          </a:stretch>
        </p:blipFill>
        <p:spPr>
          <a:xfrm>
            <a:off x="5356778" y="5001091"/>
            <a:ext cx="468011" cy="560394"/>
          </a:xfrm>
          <a:prstGeom prst="rect">
            <a:avLst/>
          </a:prstGeom>
        </p:spPr>
      </p:pic>
      <p:grpSp>
        <p:nvGrpSpPr>
          <p:cNvPr id="22" name="组 21"/>
          <p:cNvGrpSpPr/>
          <p:nvPr/>
        </p:nvGrpSpPr>
        <p:grpSpPr>
          <a:xfrm>
            <a:off x="5933120" y="2877136"/>
            <a:ext cx="2083538" cy="560394"/>
            <a:chOff x="5933120" y="2877136"/>
            <a:chExt cx="2083538" cy="560394"/>
          </a:xfrm>
        </p:grpSpPr>
        <p:sp>
          <p:nvSpPr>
            <p:cNvPr id="23" name="矩形 22"/>
            <p:cNvSpPr/>
            <p:nvPr/>
          </p:nvSpPr>
          <p:spPr>
            <a:xfrm>
              <a:off x="5933120" y="2877136"/>
              <a:ext cx="2083538" cy="56039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dirty="0" smtClean="0"/>
                <a:t>武林三粗</a:t>
              </a:r>
              <a:endParaRPr kumimoji="1" lang="zh-CN" altLang="en-US" dirty="0"/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7461047" y="3184691"/>
              <a:ext cx="456393" cy="1686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dirty="0" smtClean="0"/>
                <a:t>邀请</a:t>
              </a:r>
              <a:endParaRPr kumimoji="1" lang="zh-CN" altLang="en-US" sz="900" dirty="0"/>
            </a:p>
          </p:txBody>
        </p:sp>
      </p:grpSp>
      <p:grpSp>
        <p:nvGrpSpPr>
          <p:cNvPr id="25" name="组 24"/>
          <p:cNvGrpSpPr/>
          <p:nvPr/>
        </p:nvGrpSpPr>
        <p:grpSpPr>
          <a:xfrm>
            <a:off x="5933120" y="3589929"/>
            <a:ext cx="2083538" cy="560394"/>
            <a:chOff x="5933120" y="3589929"/>
            <a:chExt cx="2083538" cy="560394"/>
          </a:xfrm>
        </p:grpSpPr>
        <p:sp>
          <p:nvSpPr>
            <p:cNvPr id="26" name="矩形 25"/>
            <p:cNvSpPr/>
            <p:nvPr/>
          </p:nvSpPr>
          <p:spPr>
            <a:xfrm>
              <a:off x="5933120" y="3589929"/>
              <a:ext cx="2083538" cy="56039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dirty="0" smtClean="0"/>
                <a:t>告别的年代</a:t>
              </a:r>
              <a:endParaRPr kumimoji="1" lang="zh-CN" altLang="en-US" dirty="0"/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7461047" y="3897484"/>
              <a:ext cx="456393" cy="1686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dirty="0" smtClean="0"/>
                <a:t>邀请</a:t>
              </a:r>
              <a:endParaRPr kumimoji="1" lang="zh-CN" altLang="en-US" sz="900" dirty="0"/>
            </a:p>
          </p:txBody>
        </p:sp>
      </p:grpSp>
      <p:grpSp>
        <p:nvGrpSpPr>
          <p:cNvPr id="28" name="组 27"/>
          <p:cNvGrpSpPr/>
          <p:nvPr/>
        </p:nvGrpSpPr>
        <p:grpSpPr>
          <a:xfrm>
            <a:off x="5933120" y="4292307"/>
            <a:ext cx="2083538" cy="560394"/>
            <a:chOff x="5933120" y="4292307"/>
            <a:chExt cx="2083538" cy="560394"/>
          </a:xfrm>
        </p:grpSpPr>
        <p:sp>
          <p:nvSpPr>
            <p:cNvPr id="29" name="矩形 28"/>
            <p:cNvSpPr/>
            <p:nvPr/>
          </p:nvSpPr>
          <p:spPr>
            <a:xfrm>
              <a:off x="5933120" y="4292307"/>
              <a:ext cx="2083538" cy="56039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dirty="0" err="1" smtClean="0"/>
                <a:t>cbill</a:t>
              </a:r>
              <a:endParaRPr kumimoji="1" lang="zh-CN" altLang="en-US" dirty="0"/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7461047" y="4599862"/>
              <a:ext cx="456393" cy="1686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dirty="0" smtClean="0"/>
                <a:t>邀请</a:t>
              </a:r>
              <a:endParaRPr kumimoji="1" lang="zh-CN" altLang="en-US" sz="900" dirty="0"/>
            </a:p>
          </p:txBody>
        </p:sp>
      </p:grpSp>
      <p:grpSp>
        <p:nvGrpSpPr>
          <p:cNvPr id="31" name="组 30"/>
          <p:cNvGrpSpPr/>
          <p:nvPr/>
        </p:nvGrpSpPr>
        <p:grpSpPr>
          <a:xfrm>
            <a:off x="5933120" y="5001091"/>
            <a:ext cx="2083538" cy="560394"/>
            <a:chOff x="5933120" y="5001091"/>
            <a:chExt cx="2083538" cy="560394"/>
          </a:xfrm>
        </p:grpSpPr>
        <p:sp>
          <p:nvSpPr>
            <p:cNvPr id="32" name="矩形 31"/>
            <p:cNvSpPr/>
            <p:nvPr/>
          </p:nvSpPr>
          <p:spPr>
            <a:xfrm>
              <a:off x="5933120" y="5001091"/>
              <a:ext cx="2083538" cy="56039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dirty="0" smtClean="0"/>
                <a:t>逗你玩儿</a:t>
              </a:r>
              <a:endParaRPr kumimoji="1" lang="zh-CN" altLang="en-US" dirty="0"/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7461047" y="5308646"/>
              <a:ext cx="456393" cy="1686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dirty="0" smtClean="0"/>
                <a:t>邀请</a:t>
              </a:r>
              <a:endParaRPr kumimoji="1" lang="zh-CN" altLang="en-US" sz="900" dirty="0"/>
            </a:p>
          </p:txBody>
        </p:sp>
      </p:grpSp>
      <p:sp>
        <p:nvSpPr>
          <p:cNvPr id="34" name="圆角矩形 33"/>
          <p:cNvSpPr/>
          <p:nvPr/>
        </p:nvSpPr>
        <p:spPr>
          <a:xfrm>
            <a:off x="7719009" y="1492407"/>
            <a:ext cx="506155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首页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886955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 6"/>
          <p:cNvGrpSpPr/>
          <p:nvPr/>
        </p:nvGrpSpPr>
        <p:grpSpPr>
          <a:xfrm>
            <a:off x="5054031" y="1608912"/>
            <a:ext cx="3328816" cy="4964636"/>
            <a:chOff x="4650602" y="1600200"/>
            <a:chExt cx="3328816" cy="4964636"/>
          </a:xfrm>
        </p:grpSpPr>
        <p:grpSp>
          <p:nvGrpSpPr>
            <p:cNvPr id="8" name="组 7"/>
            <p:cNvGrpSpPr/>
            <p:nvPr/>
          </p:nvGrpSpPr>
          <p:grpSpPr>
            <a:xfrm>
              <a:off x="4650602" y="1600200"/>
              <a:ext cx="3328816" cy="4964636"/>
              <a:chOff x="4619371" y="1692374"/>
              <a:chExt cx="3328816" cy="4964636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4619371" y="1692374"/>
                <a:ext cx="3328816" cy="496463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4619371" y="1692374"/>
                <a:ext cx="3328816" cy="36617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 smtClean="0">
                    <a:ln w="18000">
                      <a:solidFill>
                        <a:schemeClr val="accent2">
                          <a:satMod val="140000"/>
                        </a:schemeClr>
                      </a:solidFill>
                      <a:prstDash val="solid"/>
                      <a:miter lim="800000"/>
                    </a:ln>
                    <a:solidFill>
                      <a:schemeClr val="bg1"/>
                    </a:solidFill>
                    <a:effectLst>
                      <a:outerShdw blurRad="25500" dist="23000" dir="7020000" algn="tl">
                        <a:srgbClr val="000000">
                          <a:alpha val="50000"/>
                        </a:srgbClr>
                      </a:outerShdw>
                    </a:effectLst>
                    <a:latin typeface="Adobe 黑体 Std R"/>
                    <a:ea typeface="Adobe 黑体 Std R"/>
                    <a:cs typeface="Adobe 黑体 Std R"/>
                  </a:rPr>
                  <a:t>川藏南线</a:t>
                </a:r>
                <a:endParaRPr kumimoji="1" lang="zh-CN" altLang="en-US" b="1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Adobe 黑体 Std R"/>
                  <a:ea typeface="Adobe 黑体 Std R"/>
                  <a:cs typeface="Adobe 黑体 Std R"/>
                </a:endParaRPr>
              </a:p>
            </p:txBody>
          </p:sp>
          <p:cxnSp>
            <p:nvCxnSpPr>
              <p:cNvPr id="18" name="直线箭头连接符 17"/>
              <p:cNvCxnSpPr/>
              <p:nvPr/>
            </p:nvCxnSpPr>
            <p:spPr>
              <a:xfrm>
                <a:off x="5318914" y="2654710"/>
                <a:ext cx="0" cy="386915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四角星 18"/>
              <p:cNvSpPr/>
              <p:nvPr/>
            </p:nvSpPr>
            <p:spPr>
              <a:xfrm>
                <a:off x="5201125" y="5745512"/>
                <a:ext cx="235578" cy="307246"/>
              </a:xfrm>
              <a:prstGeom prst="star4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zh-CN" dirty="0" smtClean="0"/>
              </a:p>
              <a:p>
                <a:pPr algn="ctr"/>
                <a:endParaRPr kumimoji="1" lang="zh-CN" altLang="en-US" dirty="0"/>
              </a:p>
            </p:txBody>
          </p:sp>
          <p:sp>
            <p:nvSpPr>
              <p:cNvPr id="20" name="四角星 19"/>
              <p:cNvSpPr/>
              <p:nvPr/>
            </p:nvSpPr>
            <p:spPr>
              <a:xfrm>
                <a:off x="5201125" y="4989651"/>
                <a:ext cx="235578" cy="307246"/>
              </a:xfrm>
              <a:prstGeom prst="star4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zh-CN" dirty="0" smtClean="0"/>
              </a:p>
              <a:p>
                <a:pPr algn="ctr"/>
                <a:endParaRPr kumimoji="1" lang="zh-CN" altLang="en-US" dirty="0"/>
              </a:p>
            </p:txBody>
          </p:sp>
          <p:sp>
            <p:nvSpPr>
              <p:cNvPr id="21" name="四角星 20"/>
              <p:cNvSpPr/>
              <p:nvPr/>
            </p:nvSpPr>
            <p:spPr>
              <a:xfrm>
                <a:off x="5201125" y="2998685"/>
                <a:ext cx="235578" cy="307246"/>
              </a:xfrm>
              <a:prstGeom prst="star4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zh-CN" dirty="0" smtClean="0"/>
              </a:p>
              <a:p>
                <a:pPr algn="ctr"/>
                <a:endParaRPr kumimoji="1" lang="zh-CN" altLang="en-US" dirty="0"/>
              </a:p>
            </p:txBody>
          </p:sp>
        </p:grpSp>
        <p:pic>
          <p:nvPicPr>
            <p:cNvPr id="9" name="图片 8" descr="头像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9890" y="2906511"/>
              <a:ext cx="374409" cy="450819"/>
            </a:xfrm>
            <a:prstGeom prst="rect">
              <a:avLst/>
            </a:prstGeom>
          </p:spPr>
        </p:pic>
        <p:sp>
          <p:nvSpPr>
            <p:cNvPr id="10" name="矩形标注 9"/>
            <p:cNvSpPr/>
            <p:nvPr/>
          </p:nvSpPr>
          <p:spPr>
            <a:xfrm>
              <a:off x="5467934" y="2618427"/>
              <a:ext cx="2370896" cy="1618698"/>
            </a:xfrm>
            <a:prstGeom prst="wedgeRectCallout">
              <a:avLst>
                <a:gd name="adj1" fmla="val -54083"/>
                <a:gd name="adj2" fmla="val -22159"/>
              </a:avLst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4767176" y="1652255"/>
              <a:ext cx="506155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 smtClean="0"/>
                <a:t>返回</a:t>
              </a:r>
              <a:endParaRPr kumimoji="1" lang="zh-CN" altLang="en-US" sz="1100" dirty="0"/>
            </a:p>
          </p:txBody>
        </p:sp>
        <p:pic>
          <p:nvPicPr>
            <p:cNvPr id="13" name="图片 12" descr="IMG_0303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9466" y="2660472"/>
              <a:ext cx="1675575" cy="1117050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5590241" y="3867792"/>
              <a:ext cx="17586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/>
                <a:t>重走川藏路</a:t>
              </a:r>
              <a:endParaRPr kumimoji="1"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旅程列表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4136504" cy="4525963"/>
          </a:xfrm>
        </p:spPr>
        <p:txBody>
          <a:bodyPr>
            <a:normAutofit fontScale="85000" lnSpcReduction="10000"/>
          </a:bodyPr>
          <a:lstStyle/>
          <a:p>
            <a:r>
              <a:rPr kumimoji="1" lang="zh-CN" altLang="en-US" dirty="0" smtClean="0"/>
              <a:t>旅程列表为具体线路下的所有正在进行的旅程</a:t>
            </a:r>
            <a:endParaRPr kumimoji="1" lang="en-US" altLang="zh-CN" dirty="0" smtClean="0"/>
          </a:p>
          <a:p>
            <a:r>
              <a:rPr kumimoji="1" lang="en-US" altLang="en-US" dirty="0" smtClean="0"/>
              <a:t>单击内容区，进入该旅程的状态详情（个人页面，如果用户为该旅程的成员，那么可以发布</a:t>
            </a:r>
            <a:r>
              <a:rPr kumimoji="1" lang="zh-CN" altLang="en-US" dirty="0" smtClean="0"/>
              <a:t>新的状态，否则</a:t>
            </a:r>
            <a:r>
              <a:rPr kumimoji="1" lang="en-US" altLang="en-US" dirty="0" smtClean="0"/>
              <a:t>只能查看和评论）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单击回忆按钮，进入该线路所有以往的旅程</a:t>
            </a:r>
            <a:endParaRPr kumimoji="1" lang="zh-CN" altLang="en-US" dirty="0"/>
          </a:p>
        </p:txBody>
      </p:sp>
      <p:sp>
        <p:nvSpPr>
          <p:cNvPr id="22" name="圆角矩形 21"/>
          <p:cNvSpPr/>
          <p:nvPr/>
        </p:nvSpPr>
        <p:spPr>
          <a:xfrm>
            <a:off x="5400898" y="2123440"/>
            <a:ext cx="2351420" cy="304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7778541" y="2122510"/>
            <a:ext cx="525986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搜索</a:t>
            </a:r>
            <a:endParaRPr kumimoji="1" lang="zh-CN" altLang="en-US" sz="1100" dirty="0"/>
          </a:p>
        </p:txBody>
      </p:sp>
      <p:sp>
        <p:nvSpPr>
          <p:cNvPr id="24" name="圆角矩形 23"/>
          <p:cNvSpPr/>
          <p:nvPr/>
        </p:nvSpPr>
        <p:spPr>
          <a:xfrm>
            <a:off x="7503494" y="1660967"/>
            <a:ext cx="801033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回忆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38388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线路列表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838855" cy="4525963"/>
          </a:xfrm>
        </p:spPr>
        <p:txBody>
          <a:bodyPr>
            <a:normAutofit fontScale="55000" lnSpcReduction="20000"/>
          </a:bodyPr>
          <a:lstStyle/>
          <a:p>
            <a:r>
              <a:rPr kumimoji="1" lang="zh-CN" altLang="en-US" dirty="0" smtClean="0"/>
              <a:t>显示所有线路的列表，按热门程度倒序排列</a:t>
            </a:r>
            <a:endParaRPr kumimoji="1" lang="en-US" altLang="zh-CN" dirty="0" smtClean="0"/>
          </a:p>
          <a:p>
            <a:r>
              <a:rPr kumimoji="1" lang="zh-CN" altLang="en-US" dirty="0" smtClean="0"/>
              <a:t>可根据关键字搜索感兴趣的线路</a:t>
            </a:r>
            <a:endParaRPr kumimoji="1" lang="en-US" altLang="zh-CN" dirty="0" smtClean="0"/>
          </a:p>
          <a:p>
            <a:r>
              <a:rPr kumimoji="1" lang="zh-CN" altLang="en-US" dirty="0" smtClean="0"/>
              <a:t>可以关注该条线路，被关注的线路将在首页显示</a:t>
            </a:r>
            <a:endParaRPr kumimoji="1" lang="en-US" altLang="zh-CN" dirty="0" smtClean="0"/>
          </a:p>
          <a:p>
            <a:r>
              <a:rPr kumimoji="1" lang="zh-CN" altLang="en-US" dirty="0" smtClean="0"/>
              <a:t>单击线路名可进入线路详情页面</a:t>
            </a:r>
            <a:endParaRPr kumimoji="1" lang="en-US" altLang="zh-CN" dirty="0" smtClean="0"/>
          </a:p>
          <a:p>
            <a:r>
              <a:rPr kumimoji="1" lang="en-US" altLang="en-US" dirty="0" smtClean="0"/>
              <a:t>关</a:t>
            </a:r>
            <a:r>
              <a:rPr kumimoji="1" lang="en-US" altLang="en-US" dirty="0"/>
              <a:t>注分</a:t>
            </a:r>
            <a:r>
              <a:rPr kumimoji="1" lang="en-US" altLang="en-US" dirty="0" smtClean="0"/>
              <a:t>为</a:t>
            </a:r>
            <a:r>
              <a:rPr kumimoji="1" lang="zh-CN" altLang="en-US" dirty="0" smtClean="0"/>
              <a:t>三个</a:t>
            </a:r>
            <a:r>
              <a:rPr kumimoji="1" lang="en-US" altLang="en-US" dirty="0" smtClean="0"/>
              <a:t>层</a:t>
            </a:r>
            <a:r>
              <a:rPr kumimoji="1" lang="en-US" altLang="en-US" dirty="0"/>
              <a:t>次，</a:t>
            </a:r>
          </a:p>
          <a:p>
            <a:pPr lvl="1"/>
            <a:r>
              <a:rPr kumimoji="1" lang="en-US" altLang="en-US" dirty="0"/>
              <a:t>线路：关注该线路后</a:t>
            </a:r>
            <a:r>
              <a:rPr kumimoji="1" lang="en-US" altLang="en-US" dirty="0" smtClean="0"/>
              <a:t>，</a:t>
            </a:r>
            <a:r>
              <a:rPr kumimoji="1" lang="zh-CN" altLang="en-US" dirty="0" smtClean="0"/>
              <a:t>可以看到该线路的所有旅程</a:t>
            </a:r>
            <a:endParaRPr kumimoji="1" lang="en-US" altLang="en-US" dirty="0" smtClean="0"/>
          </a:p>
          <a:p>
            <a:pPr lvl="1"/>
            <a:r>
              <a:rPr kumimoji="1" lang="zh-CN" altLang="en-US" dirty="0" smtClean="0"/>
              <a:t>旅程：关注线路中具体的旅程，则可以在首页中显示旅程的状态</a:t>
            </a:r>
            <a:endParaRPr kumimoji="1" lang="en-US" altLang="en-US" dirty="0"/>
          </a:p>
          <a:p>
            <a:pPr lvl="1"/>
            <a:r>
              <a:rPr kumimoji="1" lang="en-US" altLang="en-US" dirty="0"/>
              <a:t>人：关注人后，该人的所有公开动态都可以看到，并可以切换到该人所参与的旅程的所有动态。</a:t>
            </a:r>
          </a:p>
          <a:p>
            <a:r>
              <a:rPr kumimoji="1" lang="zh-CN" altLang="en-US" dirty="0" smtClean="0"/>
              <a:t>点击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号，可以为该线路加分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5054031" y="1440352"/>
            <a:ext cx="3328816" cy="4964636"/>
            <a:chOff x="4650602" y="1600200"/>
            <a:chExt cx="3328816" cy="4964636"/>
          </a:xfrm>
        </p:grpSpPr>
        <p:grpSp>
          <p:nvGrpSpPr>
            <p:cNvPr id="5" name="组 4"/>
            <p:cNvGrpSpPr/>
            <p:nvPr/>
          </p:nvGrpSpPr>
          <p:grpSpPr>
            <a:xfrm>
              <a:off x="4650602" y="1600200"/>
              <a:ext cx="3328816" cy="4964636"/>
              <a:chOff x="4619371" y="1692374"/>
              <a:chExt cx="3328816" cy="4964636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4619371" y="1692374"/>
                <a:ext cx="3328816" cy="496463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4619371" y="1692374"/>
                <a:ext cx="3328816" cy="36617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 smtClean="0">
                    <a:ln w="18000">
                      <a:solidFill>
                        <a:schemeClr val="accent2">
                          <a:satMod val="140000"/>
                        </a:schemeClr>
                      </a:solidFill>
                      <a:prstDash val="solid"/>
                      <a:miter lim="800000"/>
                    </a:ln>
                    <a:solidFill>
                      <a:schemeClr val="bg1"/>
                    </a:solidFill>
                    <a:effectLst>
                      <a:outerShdw blurRad="25500" dist="23000" dir="7020000" algn="tl">
                        <a:srgbClr val="000000">
                          <a:alpha val="50000"/>
                        </a:srgbClr>
                      </a:outerShdw>
                    </a:effectLst>
                    <a:latin typeface="Adobe 黑体 Std R"/>
                    <a:ea typeface="Adobe 黑体 Std R"/>
                    <a:cs typeface="Adobe 黑体 Std R"/>
                  </a:rPr>
                  <a:t>线路</a:t>
                </a:r>
                <a:endParaRPr kumimoji="1" lang="zh-CN" altLang="en-US" b="1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Adobe 黑体 Std R"/>
                  <a:ea typeface="Adobe 黑体 Std R"/>
                  <a:cs typeface="Adobe 黑体 Std R"/>
                </a:endParaRPr>
              </a:p>
            </p:txBody>
          </p:sp>
        </p:grpSp>
        <p:sp>
          <p:nvSpPr>
            <p:cNvPr id="6" name="圆角矩形 5"/>
            <p:cNvSpPr/>
            <p:nvPr/>
          </p:nvSpPr>
          <p:spPr>
            <a:xfrm>
              <a:off x="4767176" y="1652255"/>
              <a:ext cx="506155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 smtClean="0"/>
                <a:t>返回</a:t>
              </a:r>
              <a:endParaRPr kumimoji="1" lang="zh-CN" altLang="en-US" sz="1100" dirty="0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7375112" y="2231558"/>
              <a:ext cx="525986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 smtClean="0"/>
                <a:t>搜索</a:t>
              </a:r>
              <a:endParaRPr kumimoji="1" lang="zh-CN" altLang="en-US" sz="1100" dirty="0"/>
            </a:p>
          </p:txBody>
        </p:sp>
      </p:grpSp>
      <p:sp>
        <p:nvSpPr>
          <p:cNvPr id="10" name="圆角矩形 9"/>
          <p:cNvSpPr/>
          <p:nvPr/>
        </p:nvSpPr>
        <p:spPr>
          <a:xfrm>
            <a:off x="5367589" y="2052320"/>
            <a:ext cx="2351420" cy="304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5170605" y="2460447"/>
            <a:ext cx="3133922" cy="377004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2" name="内容占位符 21" descr="头像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" b="278"/>
          <a:stretch>
            <a:fillRect/>
          </a:stretch>
        </p:blipFill>
        <p:spPr>
          <a:xfrm>
            <a:off x="5367589" y="2877136"/>
            <a:ext cx="468011" cy="560394"/>
          </a:xfrm>
          <a:prstGeom prst="rect">
            <a:avLst/>
          </a:prstGeom>
        </p:spPr>
      </p:pic>
      <p:pic>
        <p:nvPicPr>
          <p:cNvPr id="13" name="内容占位符 21" descr="头像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" b="278"/>
          <a:stretch>
            <a:fillRect/>
          </a:stretch>
        </p:blipFill>
        <p:spPr>
          <a:xfrm>
            <a:off x="5356778" y="3589930"/>
            <a:ext cx="468011" cy="560394"/>
          </a:xfrm>
          <a:prstGeom prst="rect">
            <a:avLst/>
          </a:prstGeom>
        </p:spPr>
      </p:pic>
      <p:pic>
        <p:nvPicPr>
          <p:cNvPr id="14" name="内容占位符 21" descr="头像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" b="278"/>
          <a:stretch>
            <a:fillRect/>
          </a:stretch>
        </p:blipFill>
        <p:spPr>
          <a:xfrm>
            <a:off x="5356778" y="4292307"/>
            <a:ext cx="468011" cy="560394"/>
          </a:xfrm>
          <a:prstGeom prst="rect">
            <a:avLst/>
          </a:prstGeom>
        </p:spPr>
      </p:pic>
      <p:pic>
        <p:nvPicPr>
          <p:cNvPr id="15" name="内容占位符 21" descr="头像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" b="278"/>
          <a:stretch>
            <a:fillRect/>
          </a:stretch>
        </p:blipFill>
        <p:spPr>
          <a:xfrm>
            <a:off x="5356778" y="5001091"/>
            <a:ext cx="468011" cy="560394"/>
          </a:xfrm>
          <a:prstGeom prst="rect">
            <a:avLst/>
          </a:prstGeom>
        </p:spPr>
      </p:pic>
      <p:grpSp>
        <p:nvGrpSpPr>
          <p:cNvPr id="16" name="组 15"/>
          <p:cNvGrpSpPr/>
          <p:nvPr/>
        </p:nvGrpSpPr>
        <p:grpSpPr>
          <a:xfrm>
            <a:off x="5933120" y="2871587"/>
            <a:ext cx="2083538" cy="560394"/>
            <a:chOff x="5933120" y="2877136"/>
            <a:chExt cx="2083538" cy="560394"/>
          </a:xfrm>
        </p:grpSpPr>
        <p:sp>
          <p:nvSpPr>
            <p:cNvPr id="17" name="矩形 16"/>
            <p:cNvSpPr/>
            <p:nvPr/>
          </p:nvSpPr>
          <p:spPr>
            <a:xfrm>
              <a:off x="5933120" y="2877136"/>
              <a:ext cx="2083538" cy="56039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dirty="0" smtClean="0"/>
                <a:t>川藏南线</a:t>
              </a:r>
              <a:endParaRPr kumimoji="1" lang="zh-CN" altLang="en-US" dirty="0"/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7461047" y="3184691"/>
              <a:ext cx="456393" cy="1686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smtClean="0"/>
                <a:t>关注</a:t>
              </a:r>
              <a:endParaRPr kumimoji="1" lang="zh-CN" altLang="en-US" sz="900" dirty="0"/>
            </a:p>
          </p:txBody>
        </p:sp>
      </p:grpSp>
      <p:grpSp>
        <p:nvGrpSpPr>
          <p:cNvPr id="19" name="组 18"/>
          <p:cNvGrpSpPr/>
          <p:nvPr/>
        </p:nvGrpSpPr>
        <p:grpSpPr>
          <a:xfrm>
            <a:off x="5933120" y="3589929"/>
            <a:ext cx="2083538" cy="560394"/>
            <a:chOff x="5933120" y="2877136"/>
            <a:chExt cx="2083538" cy="560394"/>
          </a:xfrm>
        </p:grpSpPr>
        <p:sp>
          <p:nvSpPr>
            <p:cNvPr id="20" name="矩形 19"/>
            <p:cNvSpPr/>
            <p:nvPr/>
          </p:nvSpPr>
          <p:spPr>
            <a:xfrm>
              <a:off x="5933120" y="2877136"/>
              <a:ext cx="2083538" cy="56039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dirty="0" smtClean="0"/>
                <a:t>川藏北线</a:t>
              </a:r>
              <a:endParaRPr kumimoji="1" lang="zh-CN" altLang="en-US" dirty="0"/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7461047" y="3184691"/>
              <a:ext cx="456393" cy="1686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dirty="0" smtClean="0"/>
                <a:t>关注</a:t>
              </a:r>
              <a:endParaRPr kumimoji="1" lang="zh-CN" altLang="en-US" sz="900" dirty="0"/>
            </a:p>
          </p:txBody>
        </p:sp>
      </p:grpSp>
      <p:grpSp>
        <p:nvGrpSpPr>
          <p:cNvPr id="22" name="组 21"/>
          <p:cNvGrpSpPr/>
          <p:nvPr/>
        </p:nvGrpSpPr>
        <p:grpSpPr>
          <a:xfrm>
            <a:off x="5933120" y="4292307"/>
            <a:ext cx="2083538" cy="560394"/>
            <a:chOff x="5933120" y="2877136"/>
            <a:chExt cx="2083538" cy="560394"/>
          </a:xfrm>
        </p:grpSpPr>
        <p:sp>
          <p:nvSpPr>
            <p:cNvPr id="23" name="矩形 22"/>
            <p:cNvSpPr/>
            <p:nvPr/>
          </p:nvSpPr>
          <p:spPr>
            <a:xfrm>
              <a:off x="5933120" y="2877136"/>
              <a:ext cx="2083538" cy="56039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dirty="0" smtClean="0"/>
                <a:t>成都</a:t>
              </a:r>
              <a:r>
                <a:rPr kumimoji="1" lang="en-US" altLang="zh-CN" dirty="0" smtClean="0"/>
                <a:t>-</a:t>
              </a:r>
              <a:r>
                <a:rPr kumimoji="1" lang="zh-CN" altLang="en-US" dirty="0" smtClean="0"/>
                <a:t>青海湖</a:t>
              </a:r>
              <a:endParaRPr kumimoji="1" lang="zh-CN" altLang="en-US" dirty="0"/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7461047" y="3184691"/>
              <a:ext cx="456393" cy="1686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dirty="0" smtClean="0"/>
                <a:t>关注</a:t>
              </a:r>
              <a:endParaRPr kumimoji="1" lang="zh-CN" altLang="en-US" sz="900" dirty="0"/>
            </a:p>
          </p:txBody>
        </p:sp>
      </p:grpSp>
      <p:grpSp>
        <p:nvGrpSpPr>
          <p:cNvPr id="25" name="组 24"/>
          <p:cNvGrpSpPr/>
          <p:nvPr/>
        </p:nvGrpSpPr>
        <p:grpSpPr>
          <a:xfrm>
            <a:off x="5933120" y="5001091"/>
            <a:ext cx="2083538" cy="560394"/>
            <a:chOff x="5933120" y="2877136"/>
            <a:chExt cx="2083538" cy="560394"/>
          </a:xfrm>
        </p:grpSpPr>
        <p:sp>
          <p:nvSpPr>
            <p:cNvPr id="26" name="矩形 25"/>
            <p:cNvSpPr/>
            <p:nvPr/>
          </p:nvSpPr>
          <p:spPr>
            <a:xfrm>
              <a:off x="5933120" y="2877136"/>
              <a:ext cx="2083538" cy="56039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dirty="0" smtClean="0"/>
                <a:t>成都</a:t>
              </a:r>
              <a:r>
                <a:rPr kumimoji="1" lang="en-US" altLang="zh-CN" dirty="0" smtClean="0"/>
                <a:t>-</a:t>
              </a:r>
              <a:r>
                <a:rPr kumimoji="1" lang="zh-CN" altLang="en-US" dirty="0" smtClean="0"/>
                <a:t>张家界</a:t>
              </a:r>
              <a:endParaRPr kumimoji="1" lang="zh-CN" altLang="en-US" dirty="0"/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7461047" y="3184691"/>
              <a:ext cx="456393" cy="1686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dirty="0" smtClean="0"/>
                <a:t>关注</a:t>
              </a:r>
              <a:endParaRPr kumimoji="1" lang="zh-CN" altLang="en-US" sz="900" dirty="0"/>
            </a:p>
          </p:txBody>
        </p:sp>
      </p:grpSp>
      <p:sp>
        <p:nvSpPr>
          <p:cNvPr id="30" name="正偏差 29"/>
          <p:cNvSpPr/>
          <p:nvPr/>
        </p:nvSpPr>
        <p:spPr>
          <a:xfrm>
            <a:off x="7181878" y="3148662"/>
            <a:ext cx="231083" cy="252839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正偏差 30"/>
          <p:cNvSpPr/>
          <p:nvPr/>
        </p:nvSpPr>
        <p:spPr>
          <a:xfrm>
            <a:off x="7233571" y="3870454"/>
            <a:ext cx="231083" cy="252839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正偏差 31"/>
          <p:cNvSpPr/>
          <p:nvPr/>
        </p:nvSpPr>
        <p:spPr>
          <a:xfrm>
            <a:off x="7185485" y="4562672"/>
            <a:ext cx="231083" cy="252839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正偏差 32"/>
          <p:cNvSpPr/>
          <p:nvPr/>
        </p:nvSpPr>
        <p:spPr>
          <a:xfrm>
            <a:off x="7218736" y="5291776"/>
            <a:ext cx="231083" cy="252839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7778541" y="1498521"/>
            <a:ext cx="506155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首页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82211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术语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 smtClean="0"/>
              <a:t>线路：指系统预置的一系列旅游线路，比如川藏线，川西小环线等</a:t>
            </a:r>
            <a:endParaRPr kumimoji="1" lang="en-US" altLang="zh-CN" dirty="0" smtClean="0"/>
          </a:p>
          <a:p>
            <a:r>
              <a:rPr kumimoji="1" lang="zh-CN" altLang="en-US" dirty="0" smtClean="0"/>
              <a:t>旅程：指用户针对具体线路开始进行的一段旅程，有时效性。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行程：指旅程的具体行动计划，包括成员，食宿，攻略等，可直接采用线路推荐行程，也可以自行安排</a:t>
            </a:r>
            <a:endParaRPr kumimoji="1" lang="en-US" altLang="zh-CN" dirty="0" smtClean="0"/>
          </a:p>
          <a:p>
            <a:r>
              <a:rPr kumimoji="1" lang="zh-CN" altLang="en-US" dirty="0" smtClean="0"/>
              <a:t>回忆：指用户曾经参与过的旅程</a:t>
            </a:r>
            <a:endParaRPr kumimoji="1" lang="en-US" altLang="zh-CN" dirty="0" smtClean="0"/>
          </a:p>
          <a:p>
            <a:r>
              <a:rPr kumimoji="1" lang="zh-CN" altLang="en-US" dirty="0" smtClean="0"/>
              <a:t>游客：指未登录的用户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5278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线路页面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729718" cy="4525963"/>
          </a:xfrm>
        </p:spPr>
        <p:txBody>
          <a:bodyPr/>
          <a:lstStyle/>
          <a:p>
            <a:r>
              <a:rPr kumimoji="1" lang="zh-CN" altLang="en-US" dirty="0" smtClean="0"/>
              <a:t>线路的详细介绍，包括地图，推荐的行程安排，详细攻略等</a:t>
            </a:r>
            <a:endParaRPr kumimoji="1" lang="en-US" altLang="zh-CN" dirty="0" smtClean="0"/>
          </a:p>
          <a:p>
            <a:r>
              <a:rPr kumimoji="1" lang="zh-CN" altLang="en-US" dirty="0" smtClean="0"/>
              <a:t>单击最下方按钮，进入创建旅程的页面</a:t>
            </a:r>
            <a:endParaRPr kumimoji="1" lang="zh-CN" altLang="en-US" dirty="0"/>
          </a:p>
        </p:txBody>
      </p:sp>
      <p:grpSp>
        <p:nvGrpSpPr>
          <p:cNvPr id="10" name="组 9"/>
          <p:cNvGrpSpPr/>
          <p:nvPr/>
        </p:nvGrpSpPr>
        <p:grpSpPr>
          <a:xfrm>
            <a:off x="4728911" y="1440352"/>
            <a:ext cx="3328816" cy="4964636"/>
            <a:chOff x="4650602" y="1600200"/>
            <a:chExt cx="3328816" cy="4964636"/>
          </a:xfrm>
        </p:grpSpPr>
        <p:grpSp>
          <p:nvGrpSpPr>
            <p:cNvPr id="11" name="组 10"/>
            <p:cNvGrpSpPr/>
            <p:nvPr/>
          </p:nvGrpSpPr>
          <p:grpSpPr>
            <a:xfrm>
              <a:off x="4650602" y="1600200"/>
              <a:ext cx="3328816" cy="4964636"/>
              <a:chOff x="4619371" y="1692374"/>
              <a:chExt cx="3328816" cy="4964636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4619371" y="1692374"/>
                <a:ext cx="3328816" cy="496463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4619371" y="1692374"/>
                <a:ext cx="3328816" cy="36617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 smtClean="0">
                    <a:ln w="18000">
                      <a:solidFill>
                        <a:schemeClr val="accent2">
                          <a:satMod val="140000"/>
                        </a:schemeClr>
                      </a:solidFill>
                      <a:prstDash val="solid"/>
                      <a:miter lim="800000"/>
                    </a:ln>
                    <a:solidFill>
                      <a:schemeClr val="bg1"/>
                    </a:solidFill>
                    <a:effectLst>
                      <a:outerShdw blurRad="25500" dist="23000" dir="7020000" algn="tl">
                        <a:srgbClr val="000000">
                          <a:alpha val="50000"/>
                        </a:srgbClr>
                      </a:outerShdw>
                    </a:effectLst>
                    <a:latin typeface="Adobe 黑体 Std R"/>
                    <a:ea typeface="Adobe 黑体 Std R"/>
                    <a:cs typeface="Adobe 黑体 Std R"/>
                  </a:rPr>
                  <a:t>线路详情</a:t>
                </a:r>
                <a:endParaRPr kumimoji="1" lang="zh-CN" altLang="en-US" b="1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Adobe 黑体 Std R"/>
                  <a:ea typeface="Adobe 黑体 Std R"/>
                  <a:cs typeface="Adobe 黑体 Std R"/>
                </a:endParaRPr>
              </a:p>
            </p:txBody>
          </p:sp>
        </p:grpSp>
        <p:sp>
          <p:nvSpPr>
            <p:cNvPr id="12" name="圆角矩形 11"/>
            <p:cNvSpPr/>
            <p:nvPr/>
          </p:nvSpPr>
          <p:spPr>
            <a:xfrm>
              <a:off x="4767176" y="1652255"/>
              <a:ext cx="506155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 smtClean="0"/>
                <a:t>返回</a:t>
              </a:r>
              <a:endParaRPr kumimoji="1" lang="zh-CN" altLang="en-US" sz="1100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220026" y="3913958"/>
              <a:ext cx="635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CN" altLang="en-US" dirty="0"/>
            </a:p>
          </p:txBody>
        </p:sp>
      </p:grpSp>
      <p:sp>
        <p:nvSpPr>
          <p:cNvPr id="16" name="五边形 15"/>
          <p:cNvSpPr/>
          <p:nvPr/>
        </p:nvSpPr>
        <p:spPr>
          <a:xfrm>
            <a:off x="4845484" y="2192576"/>
            <a:ext cx="1047949" cy="525821"/>
          </a:xfrm>
          <a:prstGeom prst="homePlate">
            <a:avLst>
              <a:gd name="adj" fmla="val 2735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线路图</a:t>
            </a:r>
            <a:endParaRPr kumimoji="1" lang="zh-CN" altLang="en-US" dirty="0"/>
          </a:p>
        </p:txBody>
      </p:sp>
      <p:sp>
        <p:nvSpPr>
          <p:cNvPr id="17" name="五边形 16"/>
          <p:cNvSpPr/>
          <p:nvPr/>
        </p:nvSpPr>
        <p:spPr>
          <a:xfrm>
            <a:off x="4827665" y="3396849"/>
            <a:ext cx="1047949" cy="525821"/>
          </a:xfrm>
          <a:prstGeom prst="homePlate">
            <a:avLst>
              <a:gd name="adj" fmla="val 2735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推荐行程</a:t>
            </a:r>
            <a:endParaRPr kumimoji="1" lang="zh-CN" altLang="en-US" dirty="0"/>
          </a:p>
        </p:txBody>
      </p:sp>
      <p:sp>
        <p:nvSpPr>
          <p:cNvPr id="18" name="任意形状 17"/>
          <p:cNvSpPr/>
          <p:nvPr/>
        </p:nvSpPr>
        <p:spPr>
          <a:xfrm>
            <a:off x="6022415" y="2311630"/>
            <a:ext cx="1805732" cy="873062"/>
          </a:xfrm>
          <a:custGeom>
            <a:avLst/>
            <a:gdLst>
              <a:gd name="connsiteX0" fmla="*/ 0 w 1805732"/>
              <a:gd name="connsiteY0" fmla="*/ 416688 h 873062"/>
              <a:gd name="connsiteX1" fmla="*/ 545688 w 1805732"/>
              <a:gd name="connsiteY1" fmla="*/ 29763 h 873062"/>
              <a:gd name="connsiteX2" fmla="*/ 1160828 w 1805732"/>
              <a:gd name="connsiteY2" fmla="*/ 0 h 873062"/>
              <a:gd name="connsiteX3" fmla="*/ 1805732 w 1805732"/>
              <a:gd name="connsiteY3" fmla="*/ 178580 h 873062"/>
              <a:gd name="connsiteX4" fmla="*/ 1706516 w 1805732"/>
              <a:gd name="connsiteY4" fmla="*/ 783771 h 873062"/>
              <a:gd name="connsiteX5" fmla="*/ 932631 w 1805732"/>
              <a:gd name="connsiteY5" fmla="*/ 873062 h 873062"/>
              <a:gd name="connsiteX6" fmla="*/ 337334 w 1805732"/>
              <a:gd name="connsiteY6" fmla="*/ 674638 h 873062"/>
              <a:gd name="connsiteX7" fmla="*/ 49608 w 1805732"/>
              <a:gd name="connsiteY7" fmla="*/ 426609 h 873062"/>
              <a:gd name="connsiteX8" fmla="*/ 49608 w 1805732"/>
              <a:gd name="connsiteY8" fmla="*/ 426609 h 873062"/>
              <a:gd name="connsiteX9" fmla="*/ 128981 w 1805732"/>
              <a:gd name="connsiteY9" fmla="*/ 466294 h 873062"/>
              <a:gd name="connsiteX10" fmla="*/ 128981 w 1805732"/>
              <a:gd name="connsiteY10" fmla="*/ 466294 h 873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05732" h="873062">
                <a:moveTo>
                  <a:pt x="0" y="416688"/>
                </a:moveTo>
                <a:lnTo>
                  <a:pt x="545688" y="29763"/>
                </a:lnTo>
                <a:lnTo>
                  <a:pt x="1160828" y="0"/>
                </a:lnTo>
                <a:lnTo>
                  <a:pt x="1805732" y="178580"/>
                </a:lnTo>
                <a:lnTo>
                  <a:pt x="1706516" y="783771"/>
                </a:lnTo>
                <a:lnTo>
                  <a:pt x="932631" y="873062"/>
                </a:lnTo>
                <a:lnTo>
                  <a:pt x="337334" y="674638"/>
                </a:lnTo>
                <a:lnTo>
                  <a:pt x="49608" y="426609"/>
                </a:lnTo>
                <a:lnTo>
                  <a:pt x="49608" y="426609"/>
                </a:lnTo>
                <a:lnTo>
                  <a:pt x="128981" y="466294"/>
                </a:lnTo>
                <a:lnTo>
                  <a:pt x="128981" y="466294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022415" y="3396849"/>
            <a:ext cx="1910938" cy="141151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 smtClean="0"/>
              <a:t>D1</a:t>
            </a:r>
            <a:r>
              <a:rPr kumimoji="1" lang="zh-CN" altLang="en-US" dirty="0" smtClean="0"/>
              <a:t>：成都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康定</a:t>
            </a:r>
            <a:endParaRPr kumimoji="1" lang="en-US" altLang="zh-CN" dirty="0" smtClean="0"/>
          </a:p>
          <a:p>
            <a:r>
              <a:rPr kumimoji="1" lang="en-US" altLang="zh-CN" dirty="0" smtClean="0"/>
              <a:t>D2</a:t>
            </a:r>
            <a:r>
              <a:rPr kumimoji="1" lang="zh-CN" altLang="en-US" dirty="0" smtClean="0"/>
              <a:t>：康定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雅江</a:t>
            </a:r>
            <a:endParaRPr kumimoji="1" lang="en-US" altLang="zh-CN" dirty="0" smtClean="0"/>
          </a:p>
          <a:p>
            <a:r>
              <a:rPr kumimoji="1" lang="en-US" altLang="zh-CN" dirty="0" smtClean="0"/>
              <a:t>D3</a:t>
            </a:r>
            <a:r>
              <a:rPr kumimoji="1" lang="zh-CN" altLang="en-US" dirty="0" smtClean="0"/>
              <a:t>：雅江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昌都</a:t>
            </a:r>
            <a:endParaRPr kumimoji="1" lang="en-US" altLang="zh-CN" dirty="0" smtClean="0"/>
          </a:p>
          <a:p>
            <a:r>
              <a:rPr kumimoji="1" lang="en-US" altLang="zh-CN" dirty="0" smtClean="0"/>
              <a:t>D4</a:t>
            </a:r>
            <a:r>
              <a:rPr kumimoji="1" lang="zh-CN" altLang="en-US" dirty="0" smtClean="0"/>
              <a:t>：昌都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拉萨</a:t>
            </a:r>
            <a:endParaRPr kumimoji="1" lang="en-US" altLang="zh-CN" dirty="0" smtClean="0"/>
          </a:p>
          <a:p>
            <a:endParaRPr kumimoji="1" lang="en-US" altLang="zh-CN" dirty="0" smtClean="0"/>
          </a:p>
        </p:txBody>
      </p:sp>
      <p:sp>
        <p:nvSpPr>
          <p:cNvPr id="20" name="五边形 19"/>
          <p:cNvSpPr/>
          <p:nvPr/>
        </p:nvSpPr>
        <p:spPr>
          <a:xfrm>
            <a:off x="4847508" y="4938211"/>
            <a:ext cx="1047949" cy="525821"/>
          </a:xfrm>
          <a:prstGeom prst="homePlate">
            <a:avLst>
              <a:gd name="adj" fmla="val 2735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攻略</a:t>
            </a:r>
            <a:endParaRPr kumimoji="1"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6022415" y="4960765"/>
            <a:ext cx="1910938" cy="76374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 smtClean="0"/>
              <a:t>318</a:t>
            </a:r>
            <a:r>
              <a:rPr kumimoji="1" lang="zh-CN" altLang="en-US" dirty="0" smtClean="0"/>
              <a:t>国道，中国乃至世界的一条景观大道。。。。</a:t>
            </a:r>
            <a:endParaRPr kumimoji="1" lang="en-US" altLang="zh-CN" dirty="0" smtClean="0"/>
          </a:p>
        </p:txBody>
      </p:sp>
      <p:sp>
        <p:nvSpPr>
          <p:cNvPr id="23" name="圆角矩形 22"/>
          <p:cNvSpPr/>
          <p:nvPr/>
        </p:nvSpPr>
        <p:spPr>
          <a:xfrm>
            <a:off x="7427198" y="1513156"/>
            <a:ext cx="506155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关注</a:t>
            </a:r>
            <a:endParaRPr kumimoji="1" lang="zh-CN" altLang="en-US" sz="1100" dirty="0"/>
          </a:p>
        </p:txBody>
      </p:sp>
      <p:sp>
        <p:nvSpPr>
          <p:cNvPr id="24" name="圆角矩形 23"/>
          <p:cNvSpPr/>
          <p:nvPr/>
        </p:nvSpPr>
        <p:spPr>
          <a:xfrm>
            <a:off x="4827665" y="5922931"/>
            <a:ext cx="3105688" cy="39684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/>
              <a:t>立即行动吧，开始自己的旅程</a:t>
            </a:r>
            <a:endParaRPr kumimoji="1" lang="zh-CN" altLang="en-US" sz="1600" dirty="0"/>
          </a:p>
        </p:txBody>
      </p:sp>
      <p:sp>
        <p:nvSpPr>
          <p:cNvPr id="25" name="正偏差 24"/>
          <p:cNvSpPr/>
          <p:nvPr/>
        </p:nvSpPr>
        <p:spPr>
          <a:xfrm>
            <a:off x="7171216" y="1518257"/>
            <a:ext cx="254238" cy="242553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351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创建旅程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680110" cy="4525963"/>
          </a:xfrm>
        </p:spPr>
        <p:txBody>
          <a:bodyPr>
            <a:normAutofit fontScale="85000" lnSpcReduction="10000"/>
          </a:bodyPr>
          <a:lstStyle/>
          <a:p>
            <a:r>
              <a:rPr kumimoji="1" lang="zh-CN" altLang="en-US" dirty="0" smtClean="0"/>
              <a:t>可以为旅程设定一个主题</a:t>
            </a:r>
            <a:endParaRPr kumimoji="1" lang="en-US" altLang="zh-CN" dirty="0" smtClean="0"/>
          </a:p>
          <a:p>
            <a:r>
              <a:rPr kumimoji="1" lang="zh-CN" altLang="en-US" dirty="0" smtClean="0"/>
              <a:t>可设置一些标签便于搜索和分类</a:t>
            </a:r>
            <a:endParaRPr kumimoji="1" lang="en-US" altLang="zh-CN" dirty="0" smtClean="0"/>
          </a:p>
          <a:p>
            <a:r>
              <a:rPr kumimoji="1" lang="zh-CN" altLang="en-US" dirty="0" smtClean="0"/>
              <a:t>设置成私密那只有自己或者团队成员可见，所有的分享都会成为私密的分享</a:t>
            </a:r>
            <a:endParaRPr kumimoji="1" lang="en-US" altLang="zh-CN" dirty="0" smtClean="0"/>
          </a:p>
          <a:p>
            <a:r>
              <a:rPr kumimoji="1" lang="zh-CN" altLang="en-US" dirty="0" smtClean="0"/>
              <a:t>单击“好好计划一下吧</a:t>
            </a:r>
            <a:r>
              <a:rPr kumimoji="1" lang="zh-CN" altLang="en-US" dirty="0"/>
              <a:t>”</a:t>
            </a:r>
            <a:r>
              <a:rPr kumimoji="1" lang="zh-CN" altLang="en-US" dirty="0" smtClean="0"/>
              <a:t>按钮，可进入行程页面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4942085" y="1600200"/>
            <a:ext cx="3328816" cy="4964636"/>
            <a:chOff x="4942085" y="1600200"/>
            <a:chExt cx="3328816" cy="4964636"/>
          </a:xfrm>
        </p:grpSpPr>
        <p:grpSp>
          <p:nvGrpSpPr>
            <p:cNvPr id="5" name="组 4"/>
            <p:cNvGrpSpPr/>
            <p:nvPr/>
          </p:nvGrpSpPr>
          <p:grpSpPr>
            <a:xfrm>
              <a:off x="4942085" y="1600200"/>
              <a:ext cx="3328816" cy="4964636"/>
              <a:chOff x="4619371" y="1692374"/>
              <a:chExt cx="3328816" cy="4964636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4619371" y="1692374"/>
                <a:ext cx="3328816" cy="496463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4619371" y="1692374"/>
                <a:ext cx="3328816" cy="36617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Adobe 黑体 Std R"/>
                    <a:ea typeface="Adobe 黑体 Std R"/>
                    <a:cs typeface="Adobe 黑体 Std R"/>
                  </a:rPr>
                  <a:t>创建旅程</a:t>
                </a:r>
                <a:endParaRPr kumimoji="1" lang="zh-CN" alt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dobe 黑体 Std R"/>
                  <a:ea typeface="Adobe 黑体 Std R"/>
                  <a:cs typeface="Adobe 黑体 Std R"/>
                </a:endParaRPr>
              </a:p>
            </p:txBody>
          </p:sp>
        </p:grpSp>
        <p:sp>
          <p:nvSpPr>
            <p:cNvPr id="6" name="圆角矩形 5"/>
            <p:cNvSpPr/>
            <p:nvPr/>
          </p:nvSpPr>
          <p:spPr>
            <a:xfrm>
              <a:off x="5017684" y="1652255"/>
              <a:ext cx="623944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50" dirty="0" smtClean="0"/>
                <a:t>返回</a:t>
              </a:r>
              <a:endParaRPr kumimoji="1" lang="zh-CN" altLang="en-US" sz="1050" dirty="0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5278293" y="5556621"/>
              <a:ext cx="2748285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b="1" dirty="0" smtClean="0"/>
                <a:t>好好计划一下吧</a:t>
              </a:r>
              <a:endParaRPr kumimoji="1" lang="zh-CN" altLang="en-US" sz="1600" b="1" dirty="0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5278293" y="2410842"/>
              <a:ext cx="2748285" cy="416688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kumimoji="1" lang="zh-CN" altLang="en-US" dirty="0" smtClean="0"/>
                <a:t>给旅程定一个主题吧</a:t>
              </a:r>
              <a:endParaRPr kumimoji="1" lang="zh-CN" altLang="en-US" dirty="0"/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5278294" y="2908550"/>
              <a:ext cx="696396" cy="663067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kumimoji="1" lang="zh-CN" altLang="en-US" sz="1600" dirty="0" smtClean="0"/>
                <a:t>美食</a:t>
              </a:r>
              <a:endParaRPr kumimoji="1" lang="en-US" altLang="zh-CN" sz="1600" dirty="0" smtClean="0"/>
            </a:p>
            <a:p>
              <a:r>
                <a:rPr kumimoji="1" lang="zh-CN" altLang="en-US" sz="1600" dirty="0" smtClean="0"/>
                <a:t>天下</a:t>
              </a:r>
              <a:endParaRPr kumimoji="1" lang="zh-CN" altLang="en-US" sz="1600" dirty="0"/>
            </a:p>
          </p:txBody>
        </p:sp>
      </p:grpSp>
      <p:sp>
        <p:nvSpPr>
          <p:cNvPr id="13" name="框架 12"/>
          <p:cNvSpPr/>
          <p:nvPr/>
        </p:nvSpPr>
        <p:spPr>
          <a:xfrm>
            <a:off x="5752648" y="4494285"/>
            <a:ext cx="222041" cy="198423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062101" y="4388988"/>
            <a:ext cx="133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私密</a:t>
            </a:r>
            <a:endParaRPr kumimoji="1" lang="zh-CN" altLang="en-US" dirty="0"/>
          </a:p>
        </p:txBody>
      </p:sp>
      <p:sp>
        <p:nvSpPr>
          <p:cNvPr id="15" name="圆角矩形 14"/>
          <p:cNvSpPr/>
          <p:nvPr/>
        </p:nvSpPr>
        <p:spPr>
          <a:xfrm>
            <a:off x="5486648" y="2043758"/>
            <a:ext cx="2341499" cy="29763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川藏南线</a:t>
            </a:r>
            <a:endParaRPr kumimoji="1" lang="zh-CN" altLang="en-US" dirty="0"/>
          </a:p>
        </p:txBody>
      </p:sp>
      <p:sp>
        <p:nvSpPr>
          <p:cNvPr id="16" name="圆角矩形 15"/>
          <p:cNvSpPr/>
          <p:nvPr/>
        </p:nvSpPr>
        <p:spPr>
          <a:xfrm>
            <a:off x="6062101" y="2908550"/>
            <a:ext cx="696396" cy="66306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1600" dirty="0" smtClean="0"/>
              <a:t>寻幽探秘</a:t>
            </a:r>
            <a:endParaRPr kumimoji="1" lang="zh-CN" altLang="en-US" sz="1600" dirty="0"/>
          </a:p>
        </p:txBody>
      </p:sp>
      <p:sp>
        <p:nvSpPr>
          <p:cNvPr id="17" name="圆角矩形 16"/>
          <p:cNvSpPr/>
          <p:nvPr/>
        </p:nvSpPr>
        <p:spPr>
          <a:xfrm>
            <a:off x="6854874" y="2908550"/>
            <a:ext cx="696396" cy="66306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1600" dirty="0" smtClean="0"/>
              <a:t>冒险之旅</a:t>
            </a:r>
            <a:endParaRPr kumimoji="1" lang="zh-CN" altLang="en-US" sz="1600" dirty="0"/>
          </a:p>
        </p:txBody>
      </p:sp>
      <p:sp>
        <p:nvSpPr>
          <p:cNvPr id="18" name="圆角矩形 17"/>
          <p:cNvSpPr/>
          <p:nvPr/>
        </p:nvSpPr>
        <p:spPr>
          <a:xfrm>
            <a:off x="5278293" y="3646299"/>
            <a:ext cx="696396" cy="66306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1600" dirty="0" smtClean="0"/>
              <a:t>。。。</a:t>
            </a:r>
            <a:endParaRPr kumimoji="1" lang="zh-CN" altLang="en-US" sz="1600" dirty="0"/>
          </a:p>
        </p:txBody>
      </p:sp>
      <p:sp>
        <p:nvSpPr>
          <p:cNvPr id="19" name="圆角矩形 18"/>
          <p:cNvSpPr/>
          <p:nvPr/>
        </p:nvSpPr>
        <p:spPr>
          <a:xfrm>
            <a:off x="6062101" y="3646299"/>
            <a:ext cx="696396" cy="66306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kumimoji="1" lang="zh-CN" altLang="en-US" sz="1600" dirty="0"/>
          </a:p>
        </p:txBody>
      </p:sp>
      <p:sp>
        <p:nvSpPr>
          <p:cNvPr id="20" name="圆角矩形 19"/>
          <p:cNvSpPr/>
          <p:nvPr/>
        </p:nvSpPr>
        <p:spPr>
          <a:xfrm>
            <a:off x="6854874" y="3646299"/>
            <a:ext cx="696396" cy="66306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kumimoji="1" lang="zh-CN" altLang="en-US" sz="1600" dirty="0"/>
          </a:p>
        </p:txBody>
      </p:sp>
      <p:sp>
        <p:nvSpPr>
          <p:cNvPr id="21" name="框架 20"/>
          <p:cNvSpPr/>
          <p:nvPr/>
        </p:nvSpPr>
        <p:spPr>
          <a:xfrm>
            <a:off x="5779335" y="4969994"/>
            <a:ext cx="222041" cy="198423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088788" y="4864697"/>
            <a:ext cx="133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组团</a:t>
            </a:r>
            <a:endParaRPr kumimoji="1" lang="zh-CN" altLang="en-US" dirty="0"/>
          </a:p>
        </p:txBody>
      </p:sp>
      <p:sp>
        <p:nvSpPr>
          <p:cNvPr id="23" name="圆角矩形 22"/>
          <p:cNvSpPr/>
          <p:nvPr/>
        </p:nvSpPr>
        <p:spPr>
          <a:xfrm>
            <a:off x="7680275" y="1652255"/>
            <a:ext cx="506155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首页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085347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 43"/>
          <p:cNvGrpSpPr/>
          <p:nvPr/>
        </p:nvGrpSpPr>
        <p:grpSpPr>
          <a:xfrm>
            <a:off x="5054031" y="1440352"/>
            <a:ext cx="3328816" cy="4964636"/>
            <a:chOff x="5054031" y="1440352"/>
            <a:chExt cx="3328816" cy="4964636"/>
          </a:xfrm>
        </p:grpSpPr>
        <p:sp>
          <p:nvSpPr>
            <p:cNvPr id="13" name="矩形 12"/>
            <p:cNvSpPr/>
            <p:nvPr/>
          </p:nvSpPr>
          <p:spPr>
            <a:xfrm>
              <a:off x="5054031" y="1440352"/>
              <a:ext cx="3328816" cy="496463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5054031" y="1440352"/>
              <a:ext cx="3328816" cy="36617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Adobe 黑体 Std R"/>
                  <a:ea typeface="Adobe 黑体 Std R"/>
                  <a:cs typeface="Adobe 黑体 Std R"/>
                </a:rPr>
                <a:t>添加好友</a:t>
              </a:r>
              <a:endParaRPr kumimoji="1" lang="zh-CN" altLang="en-US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Adobe 黑体 Std R"/>
                <a:ea typeface="Adobe 黑体 Std R"/>
                <a:cs typeface="Adobe 黑体 Std R"/>
              </a:endParaRPr>
            </a:p>
          </p:txBody>
        </p:sp>
      </p:grpSp>
      <p:grpSp>
        <p:nvGrpSpPr>
          <p:cNvPr id="45" name="组 44"/>
          <p:cNvGrpSpPr/>
          <p:nvPr/>
        </p:nvGrpSpPr>
        <p:grpSpPr>
          <a:xfrm>
            <a:off x="5170605" y="1492407"/>
            <a:ext cx="3133922" cy="842605"/>
            <a:chOff x="5170605" y="1492407"/>
            <a:chExt cx="3133922" cy="842605"/>
          </a:xfrm>
        </p:grpSpPr>
        <p:sp>
          <p:nvSpPr>
            <p:cNvPr id="8" name="圆角矩形 7"/>
            <p:cNvSpPr/>
            <p:nvPr/>
          </p:nvSpPr>
          <p:spPr>
            <a:xfrm>
              <a:off x="5170605" y="1492407"/>
              <a:ext cx="506155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 smtClean="0"/>
                <a:t>返回</a:t>
              </a:r>
              <a:endParaRPr kumimoji="1" lang="zh-CN" altLang="en-US" sz="1100" dirty="0"/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7778541" y="2071710"/>
              <a:ext cx="525986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 smtClean="0"/>
                <a:t>搜索</a:t>
              </a:r>
              <a:endParaRPr kumimoji="1" lang="zh-CN" altLang="en-US" sz="1100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添加好友</a:t>
            </a:r>
            <a:endParaRPr kumimoji="1" lang="zh-CN" altLang="en-US" dirty="0"/>
          </a:p>
        </p:txBody>
      </p:sp>
      <p:sp>
        <p:nvSpPr>
          <p:cNvPr id="19" name="圆角矩形 18"/>
          <p:cNvSpPr/>
          <p:nvPr/>
        </p:nvSpPr>
        <p:spPr>
          <a:xfrm>
            <a:off x="5367589" y="2052320"/>
            <a:ext cx="2351420" cy="304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5170605" y="2460447"/>
            <a:ext cx="3133922" cy="377004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2" name="内容占位符 21" descr="头像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" b="278"/>
          <a:stretch>
            <a:fillRect/>
          </a:stretch>
        </p:blipFill>
        <p:spPr>
          <a:xfrm>
            <a:off x="5367589" y="2877136"/>
            <a:ext cx="468011" cy="560394"/>
          </a:xfrm>
        </p:spPr>
      </p:pic>
      <p:pic>
        <p:nvPicPr>
          <p:cNvPr id="23" name="内容占位符 21" descr="头像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" b="278"/>
          <a:stretch>
            <a:fillRect/>
          </a:stretch>
        </p:blipFill>
        <p:spPr>
          <a:xfrm>
            <a:off x="5356778" y="3589930"/>
            <a:ext cx="468011" cy="560394"/>
          </a:xfrm>
          <a:prstGeom prst="rect">
            <a:avLst/>
          </a:prstGeom>
        </p:spPr>
      </p:pic>
      <p:pic>
        <p:nvPicPr>
          <p:cNvPr id="24" name="内容占位符 21" descr="头像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" b="278"/>
          <a:stretch>
            <a:fillRect/>
          </a:stretch>
        </p:blipFill>
        <p:spPr>
          <a:xfrm>
            <a:off x="5356778" y="4292307"/>
            <a:ext cx="468011" cy="560394"/>
          </a:xfrm>
          <a:prstGeom prst="rect">
            <a:avLst/>
          </a:prstGeom>
        </p:spPr>
      </p:pic>
      <p:pic>
        <p:nvPicPr>
          <p:cNvPr id="25" name="内容占位符 21" descr="头像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" b="278"/>
          <a:stretch>
            <a:fillRect/>
          </a:stretch>
        </p:blipFill>
        <p:spPr>
          <a:xfrm>
            <a:off x="5356778" y="5001091"/>
            <a:ext cx="468011" cy="560394"/>
          </a:xfrm>
          <a:prstGeom prst="rect">
            <a:avLst/>
          </a:prstGeom>
        </p:spPr>
      </p:pic>
      <p:grpSp>
        <p:nvGrpSpPr>
          <p:cNvPr id="43" name="组 42"/>
          <p:cNvGrpSpPr/>
          <p:nvPr/>
        </p:nvGrpSpPr>
        <p:grpSpPr>
          <a:xfrm>
            <a:off x="5933120" y="2877136"/>
            <a:ext cx="2083538" cy="560394"/>
            <a:chOff x="5933120" y="2877136"/>
            <a:chExt cx="2083538" cy="560394"/>
          </a:xfrm>
        </p:grpSpPr>
        <p:sp>
          <p:nvSpPr>
            <p:cNvPr id="26" name="矩形 25"/>
            <p:cNvSpPr/>
            <p:nvPr/>
          </p:nvSpPr>
          <p:spPr>
            <a:xfrm>
              <a:off x="5933120" y="2877136"/>
              <a:ext cx="2083538" cy="56039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dirty="0" smtClean="0"/>
                <a:t>武林三粗</a:t>
              </a:r>
              <a:endParaRPr kumimoji="1" lang="zh-CN" altLang="en-US" dirty="0"/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7461047" y="3184691"/>
              <a:ext cx="456393" cy="1686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dirty="0" smtClean="0"/>
                <a:t>关注</a:t>
              </a:r>
              <a:endParaRPr kumimoji="1" lang="zh-CN" altLang="en-US" sz="900" dirty="0"/>
            </a:p>
          </p:txBody>
        </p:sp>
      </p:grpSp>
      <p:grpSp>
        <p:nvGrpSpPr>
          <p:cNvPr id="42" name="组 41"/>
          <p:cNvGrpSpPr/>
          <p:nvPr/>
        </p:nvGrpSpPr>
        <p:grpSpPr>
          <a:xfrm>
            <a:off x="5933120" y="3589929"/>
            <a:ext cx="2083538" cy="560394"/>
            <a:chOff x="5933120" y="3589929"/>
            <a:chExt cx="2083538" cy="560394"/>
          </a:xfrm>
        </p:grpSpPr>
        <p:sp>
          <p:nvSpPr>
            <p:cNvPr id="30" name="矩形 29"/>
            <p:cNvSpPr/>
            <p:nvPr/>
          </p:nvSpPr>
          <p:spPr>
            <a:xfrm>
              <a:off x="5933120" y="3589929"/>
              <a:ext cx="2083538" cy="56039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dirty="0" smtClean="0"/>
                <a:t>告别的年代</a:t>
              </a:r>
              <a:endParaRPr kumimoji="1" lang="zh-CN" altLang="en-US" dirty="0"/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7461047" y="3897484"/>
              <a:ext cx="456393" cy="1686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dirty="0" smtClean="0"/>
                <a:t>关注</a:t>
              </a:r>
              <a:endParaRPr kumimoji="1" lang="zh-CN" altLang="en-US" sz="900" dirty="0"/>
            </a:p>
          </p:txBody>
        </p:sp>
      </p:grpSp>
      <p:grpSp>
        <p:nvGrpSpPr>
          <p:cNvPr id="41" name="组 40"/>
          <p:cNvGrpSpPr/>
          <p:nvPr/>
        </p:nvGrpSpPr>
        <p:grpSpPr>
          <a:xfrm>
            <a:off x="5933120" y="4292307"/>
            <a:ext cx="2083538" cy="560394"/>
            <a:chOff x="5933120" y="4292307"/>
            <a:chExt cx="2083538" cy="560394"/>
          </a:xfrm>
        </p:grpSpPr>
        <p:sp>
          <p:nvSpPr>
            <p:cNvPr id="33" name="矩形 32"/>
            <p:cNvSpPr/>
            <p:nvPr/>
          </p:nvSpPr>
          <p:spPr>
            <a:xfrm>
              <a:off x="5933120" y="4292307"/>
              <a:ext cx="2083538" cy="56039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dirty="0" err="1" smtClean="0"/>
                <a:t>cbill</a:t>
              </a:r>
              <a:endParaRPr kumimoji="1" lang="zh-CN" altLang="en-US" dirty="0"/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7461047" y="4599862"/>
              <a:ext cx="456393" cy="1686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dirty="0" smtClean="0"/>
                <a:t>关注</a:t>
              </a:r>
              <a:endParaRPr kumimoji="1" lang="zh-CN" altLang="en-US" sz="900" dirty="0"/>
            </a:p>
          </p:txBody>
        </p:sp>
      </p:grpSp>
      <p:grpSp>
        <p:nvGrpSpPr>
          <p:cNvPr id="40" name="组 39"/>
          <p:cNvGrpSpPr/>
          <p:nvPr/>
        </p:nvGrpSpPr>
        <p:grpSpPr>
          <a:xfrm>
            <a:off x="5933120" y="5001091"/>
            <a:ext cx="2083538" cy="560394"/>
            <a:chOff x="5933120" y="5001091"/>
            <a:chExt cx="2083538" cy="560394"/>
          </a:xfrm>
        </p:grpSpPr>
        <p:sp>
          <p:nvSpPr>
            <p:cNvPr id="36" name="矩形 35"/>
            <p:cNvSpPr/>
            <p:nvPr/>
          </p:nvSpPr>
          <p:spPr>
            <a:xfrm>
              <a:off x="5933120" y="5001091"/>
              <a:ext cx="2083538" cy="56039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dirty="0" smtClean="0"/>
                <a:t>逗你玩儿</a:t>
              </a:r>
              <a:endParaRPr kumimoji="1" lang="zh-CN" altLang="en-US" dirty="0"/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7461047" y="5308646"/>
              <a:ext cx="456393" cy="1686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dirty="0" smtClean="0"/>
                <a:t>关注</a:t>
              </a:r>
              <a:endParaRPr kumimoji="1" lang="zh-CN" altLang="en-US" sz="900" dirty="0"/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344424" y="2168992"/>
            <a:ext cx="41067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CN" altLang="en-US" dirty="0" smtClean="0"/>
              <a:t>可根据关键字快速搜索您感兴趣的用户</a:t>
            </a:r>
            <a:endParaRPr kumimoji="1" lang="en-US" altLang="zh-CN" dirty="0" smtClean="0"/>
          </a:p>
          <a:p>
            <a:pPr marL="285750" indent="-285750">
              <a:buFont typeface="Arial"/>
              <a:buChar char="•"/>
            </a:pPr>
            <a:r>
              <a:rPr kumimoji="1" lang="zh-CN" altLang="en-US" dirty="0" smtClean="0"/>
              <a:t>可直在该页面直接关注用户，关注用户后</a:t>
            </a:r>
            <a:endParaRPr kumimoji="1" lang="en-US" altLang="zh-CN" dirty="0" smtClean="0"/>
          </a:p>
          <a:p>
            <a:pPr marL="285750" indent="-285750">
              <a:buFont typeface="Arial"/>
              <a:buChar char="•"/>
            </a:pPr>
            <a:r>
              <a:rPr kumimoji="1" lang="zh-CN" altLang="en-US" dirty="0" smtClean="0"/>
              <a:t>也可以单击用户名称进入用户资料页面，查看该用户的详细资料</a:t>
            </a:r>
            <a:endParaRPr kumimoji="1" lang="en-US" altLang="zh-CN" dirty="0" smtClean="0"/>
          </a:p>
          <a:p>
            <a:pPr marL="285750" indent="-285750">
              <a:buFont typeface="Arial"/>
              <a:buChar char="•"/>
            </a:pPr>
            <a:r>
              <a:rPr kumimoji="1" lang="zh-CN" altLang="en-US" dirty="0" smtClean="0"/>
              <a:t>如果是由查看用户“</a:t>
            </a:r>
            <a:r>
              <a:rPr kumimoji="1" lang="zh-CN" altLang="en-US" dirty="0"/>
              <a:t>关注</a:t>
            </a:r>
            <a:r>
              <a:rPr kumimoji="1" lang="zh-CN" altLang="en-US" dirty="0" smtClean="0"/>
              <a:t>” 或“</a:t>
            </a:r>
            <a:r>
              <a:rPr kumimoji="1" lang="zh-CN" altLang="en-US" dirty="0"/>
              <a:t>粉丝</a:t>
            </a:r>
            <a:r>
              <a:rPr kumimoji="1" lang="zh-CN" altLang="en-US" dirty="0" smtClean="0"/>
              <a:t>” 进入该页面</a:t>
            </a:r>
            <a:r>
              <a:rPr kumimoji="1" lang="zh-CN" altLang="en-US" dirty="0"/>
              <a:t>，用户列表为该用户所关注（或关注他）的人，同时搜索功能也只能以该结果集作为搜索依据</a:t>
            </a:r>
            <a:endParaRPr kumimoji="1" lang="en-US" altLang="zh-CN" dirty="0"/>
          </a:p>
          <a:p>
            <a:pPr marL="285750" indent="-285750">
              <a:buFont typeface="Arial"/>
              <a:buChar char="•"/>
            </a:pPr>
            <a:endParaRPr kumimoji="1" lang="zh-CN" altLang="en-US" dirty="0"/>
          </a:p>
        </p:txBody>
      </p:sp>
      <p:sp>
        <p:nvSpPr>
          <p:cNvPr id="46" name="圆角矩形 45"/>
          <p:cNvSpPr/>
          <p:nvPr/>
        </p:nvSpPr>
        <p:spPr>
          <a:xfrm>
            <a:off x="7763580" y="1492407"/>
            <a:ext cx="506155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首页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097024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用户资料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918228" cy="4525963"/>
          </a:xfrm>
        </p:spPr>
        <p:txBody>
          <a:bodyPr>
            <a:normAutofit fontScale="40000" lnSpcReduction="20000"/>
          </a:bodyPr>
          <a:lstStyle/>
          <a:p>
            <a:r>
              <a:rPr kumimoji="1" lang="zh-CN" altLang="en-US" dirty="0" smtClean="0"/>
              <a:t>性别处用图标标示</a:t>
            </a:r>
            <a:endParaRPr kumimoji="1" lang="en-US" altLang="zh-CN" dirty="0" smtClean="0"/>
          </a:p>
          <a:p>
            <a:r>
              <a:rPr kumimoji="1" lang="zh-CN" altLang="en-US" dirty="0" smtClean="0"/>
              <a:t>关注状态：已关注，互相关注，未关注，关注我；</a:t>
            </a:r>
            <a:endParaRPr kumimoji="1" lang="en-US" altLang="zh-CN" dirty="0" smtClean="0"/>
          </a:p>
          <a:p>
            <a:r>
              <a:rPr kumimoji="1" lang="zh-CN" altLang="en-US" dirty="0" smtClean="0"/>
              <a:t>单击“</a:t>
            </a:r>
            <a:r>
              <a:rPr kumimoji="1" lang="zh-CN" altLang="en-US" dirty="0"/>
              <a:t>关注状态</a:t>
            </a:r>
            <a:r>
              <a:rPr kumimoji="1" lang="zh-CN" altLang="en-US" dirty="0" smtClean="0"/>
              <a:t>” 处，可在（已关注</a:t>
            </a:r>
            <a:r>
              <a:rPr kumimoji="1" lang="zh-CN" altLang="zh-CN" dirty="0"/>
              <a:t>）</a:t>
            </a:r>
            <a:r>
              <a:rPr kumimoji="1" lang="zh-CN" altLang="en-US" dirty="0" smtClean="0"/>
              <a:t>和（未关注）之间切换</a:t>
            </a:r>
            <a:endParaRPr kumimoji="1" lang="en-US" altLang="zh-CN" dirty="0"/>
          </a:p>
          <a:p>
            <a:r>
              <a:rPr kumimoji="1" lang="en-US" altLang="zh-CN" dirty="0" smtClean="0"/>
              <a:t>---</a:t>
            </a:r>
          </a:p>
          <a:p>
            <a:r>
              <a:rPr kumimoji="1" lang="zh-CN" altLang="en-US" dirty="0" smtClean="0"/>
              <a:t>关注：表示他关注的用户</a:t>
            </a:r>
            <a:endParaRPr kumimoji="1" lang="en-US" altLang="zh-CN" dirty="0" smtClean="0"/>
          </a:p>
          <a:p>
            <a:r>
              <a:rPr kumimoji="1" lang="zh-CN" altLang="en-US" dirty="0" smtClean="0"/>
              <a:t>粉丝：表示关注他的用户</a:t>
            </a:r>
            <a:endParaRPr kumimoji="1" lang="en-US" altLang="zh-CN" dirty="0" smtClean="0"/>
          </a:p>
          <a:p>
            <a:r>
              <a:rPr kumimoji="1" lang="zh-CN" altLang="en-US" dirty="0" smtClean="0"/>
              <a:t>线路：表示他关注的线路</a:t>
            </a:r>
            <a:endParaRPr kumimoji="1" lang="en-US" altLang="zh-CN" dirty="0" smtClean="0"/>
          </a:p>
          <a:p>
            <a:r>
              <a:rPr kumimoji="1" lang="zh-CN" altLang="en-US" dirty="0" smtClean="0"/>
              <a:t>在途：表示他正在行进中的旅程</a:t>
            </a:r>
            <a:endParaRPr kumimoji="1" lang="en-US" altLang="zh-CN" dirty="0" smtClean="0"/>
          </a:p>
          <a:p>
            <a:r>
              <a:rPr kumimoji="1" lang="zh-CN" altLang="en-US" dirty="0" smtClean="0"/>
              <a:t>回忆：表示已经结束的旅程</a:t>
            </a:r>
            <a:endParaRPr kumimoji="1" lang="en-US" altLang="zh-CN" dirty="0" smtClean="0"/>
          </a:p>
          <a:p>
            <a:r>
              <a:rPr kumimoji="1" lang="en-US" altLang="zh-CN" dirty="0" smtClean="0"/>
              <a:t>---</a:t>
            </a:r>
          </a:p>
          <a:p>
            <a:r>
              <a:rPr kumimoji="1" lang="zh-CN" altLang="en-US" dirty="0" smtClean="0"/>
              <a:t>以上文字上方的数字均为相关数量</a:t>
            </a:r>
            <a:endParaRPr kumimoji="1" lang="en-US" altLang="zh-CN" dirty="0" smtClean="0"/>
          </a:p>
          <a:p>
            <a:r>
              <a:rPr kumimoji="1" lang="zh-CN" altLang="en-US" dirty="0" smtClean="0"/>
              <a:t>单击关注和粉丝进入添加好友页面，用户列表为该用户所关注（或关注他）的人，同时搜索功能也只能以该结果集作为搜索依据</a:t>
            </a:r>
            <a:endParaRPr kumimoji="1" lang="en-US" altLang="zh-CN" dirty="0" smtClean="0"/>
          </a:p>
          <a:p>
            <a:r>
              <a:rPr kumimoji="1" lang="zh-CN" altLang="en-US" dirty="0" smtClean="0"/>
              <a:t>单击线路进入线路页面，显示该用户关注的线路列表，同时搜索功能也只能以该结果集作为搜索依据</a:t>
            </a:r>
            <a:endParaRPr kumimoji="1" lang="en-US" altLang="zh-CN" dirty="0" smtClean="0"/>
          </a:p>
          <a:p>
            <a:r>
              <a:rPr kumimoji="1" lang="zh-CN" altLang="en-US" dirty="0" smtClean="0"/>
              <a:t>单击在</a:t>
            </a:r>
            <a:r>
              <a:rPr kumimoji="1" lang="zh-CN" altLang="en-US" dirty="0"/>
              <a:t>途、</a:t>
            </a:r>
            <a:r>
              <a:rPr kumimoji="1" lang="zh-CN" altLang="en-US" dirty="0" smtClean="0"/>
              <a:t>回忆进入旅程列表页面</a:t>
            </a:r>
            <a:r>
              <a:rPr kumimoji="1" lang="zh-CN" altLang="en-US" dirty="0"/>
              <a:t>，</a:t>
            </a:r>
            <a:r>
              <a:rPr kumimoji="1" lang="zh-CN" altLang="en-US" dirty="0" smtClean="0"/>
              <a:t>显示该用户在</a:t>
            </a:r>
            <a:r>
              <a:rPr kumimoji="1" lang="zh-CN" altLang="en-US" dirty="0"/>
              <a:t>途、</a:t>
            </a:r>
            <a:r>
              <a:rPr kumimoji="1" lang="zh-CN" altLang="en-US" dirty="0" smtClean="0"/>
              <a:t>回忆的旅程列表</a:t>
            </a:r>
            <a:r>
              <a:rPr kumimoji="1" lang="zh-CN" altLang="en-US" dirty="0"/>
              <a:t>，同时搜索功能也只能以该结果集作为搜索依据</a:t>
            </a:r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pPr marL="0" indent="0">
              <a:buNone/>
            </a:pPr>
            <a:endParaRPr kumimoji="1" lang="en-US" altLang="zh-CN" dirty="0" smtClean="0"/>
          </a:p>
          <a:p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5054031" y="1440352"/>
            <a:ext cx="3328816" cy="4964636"/>
            <a:chOff x="4650602" y="1600200"/>
            <a:chExt cx="3328816" cy="4964636"/>
          </a:xfrm>
        </p:grpSpPr>
        <p:grpSp>
          <p:nvGrpSpPr>
            <p:cNvPr id="5" name="组 4"/>
            <p:cNvGrpSpPr/>
            <p:nvPr/>
          </p:nvGrpSpPr>
          <p:grpSpPr>
            <a:xfrm>
              <a:off x="4650602" y="1600200"/>
              <a:ext cx="3328816" cy="4964636"/>
              <a:chOff x="4619371" y="1692374"/>
              <a:chExt cx="3328816" cy="4964636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4619371" y="1692374"/>
                <a:ext cx="3328816" cy="496463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4619371" y="1692374"/>
                <a:ext cx="3328816" cy="36617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en-US" b="1" dirty="0" smtClean="0">
                    <a:ln w="18000">
                      <a:solidFill>
                        <a:schemeClr val="accent2">
                          <a:satMod val="140000"/>
                        </a:schemeClr>
                      </a:solidFill>
                      <a:prstDash val="solid"/>
                      <a:miter lim="800000"/>
                    </a:ln>
                    <a:solidFill>
                      <a:schemeClr val="bg1"/>
                    </a:solidFill>
                    <a:effectLst>
                      <a:outerShdw blurRad="25500" dist="23000" dir="7020000" algn="tl">
                        <a:srgbClr val="000000">
                          <a:alpha val="50000"/>
                        </a:srgbClr>
                      </a:outerShdw>
                    </a:effectLst>
                    <a:latin typeface="Adobe 黑体 Std R"/>
                    <a:ea typeface="Adobe 黑体 Std R"/>
                    <a:cs typeface="Adobe 黑体 Std R"/>
                  </a:rPr>
                  <a:t>用户资料</a:t>
                </a:r>
                <a:endParaRPr kumimoji="1" lang="zh-CN" altLang="en-US" b="1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Adobe 黑体 Std R"/>
                  <a:ea typeface="Adobe 黑体 Std R"/>
                  <a:cs typeface="Adobe 黑体 Std R"/>
                </a:endParaRPr>
              </a:p>
            </p:txBody>
          </p:sp>
        </p:grpSp>
        <p:sp>
          <p:nvSpPr>
            <p:cNvPr id="6" name="圆角矩形 5"/>
            <p:cNvSpPr/>
            <p:nvPr/>
          </p:nvSpPr>
          <p:spPr>
            <a:xfrm>
              <a:off x="4767176" y="1652255"/>
              <a:ext cx="506155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 smtClean="0"/>
                <a:t>返回</a:t>
              </a:r>
              <a:endParaRPr kumimoji="1" lang="zh-CN" altLang="en-US" sz="1100" dirty="0"/>
            </a:p>
          </p:txBody>
        </p:sp>
      </p:grpSp>
      <p:sp>
        <p:nvSpPr>
          <p:cNvPr id="10" name="圆角矩形 9"/>
          <p:cNvSpPr/>
          <p:nvPr/>
        </p:nvSpPr>
        <p:spPr>
          <a:xfrm>
            <a:off x="5170605" y="2008483"/>
            <a:ext cx="2994877" cy="918257"/>
          </a:xfrm>
          <a:prstGeom prst="roundRect">
            <a:avLst>
              <a:gd name="adj" fmla="val 2839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/>
          </a:p>
        </p:txBody>
      </p:sp>
      <p:pic>
        <p:nvPicPr>
          <p:cNvPr id="12" name="内容占位符 21" descr="头像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" b="278"/>
          <a:stretch>
            <a:fillRect/>
          </a:stretch>
        </p:blipFill>
        <p:spPr>
          <a:xfrm>
            <a:off x="5339424" y="2127538"/>
            <a:ext cx="468011" cy="56039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923199" y="2127538"/>
            <a:ext cx="1914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告别的年代</a:t>
            </a:r>
            <a:endParaRPr kumimoji="1" lang="zh-CN" altLang="en-US" dirty="0"/>
          </a:p>
        </p:txBody>
      </p:sp>
      <p:cxnSp>
        <p:nvCxnSpPr>
          <p:cNvPr id="15" name="直线连接符 14"/>
          <p:cNvCxnSpPr/>
          <p:nvPr/>
        </p:nvCxnSpPr>
        <p:spPr>
          <a:xfrm>
            <a:off x="5923199" y="2496870"/>
            <a:ext cx="191487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5923199" y="2575322"/>
            <a:ext cx="1914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/>
              <a:t>四川</a:t>
            </a:r>
            <a:r>
              <a:rPr kumimoji="1" lang="en-US" altLang="zh-CN" sz="1400" dirty="0" smtClean="0"/>
              <a:t> </a:t>
            </a:r>
            <a:r>
              <a:rPr kumimoji="1" lang="zh-CN" altLang="en-US" sz="1400" dirty="0" smtClean="0"/>
              <a:t>成都</a:t>
            </a:r>
            <a:r>
              <a:rPr kumimoji="1" lang="en-US" altLang="zh-CN" sz="1400" dirty="0" smtClean="0"/>
              <a:t> </a:t>
            </a:r>
            <a:r>
              <a:rPr kumimoji="1" lang="zh-CN" altLang="en-US" sz="1400" dirty="0" smtClean="0"/>
              <a:t>（男）</a:t>
            </a:r>
            <a:endParaRPr kumimoji="1" lang="zh-CN" altLang="en-US" sz="1400" dirty="0"/>
          </a:p>
        </p:txBody>
      </p:sp>
      <p:sp>
        <p:nvSpPr>
          <p:cNvPr id="17" name="圆角矩形 16"/>
          <p:cNvSpPr/>
          <p:nvPr/>
        </p:nvSpPr>
        <p:spPr>
          <a:xfrm>
            <a:off x="7411440" y="2212418"/>
            <a:ext cx="644904" cy="1885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 smtClean="0"/>
              <a:t>已关注</a:t>
            </a:r>
            <a:endParaRPr kumimoji="1" lang="zh-CN" altLang="en-US" sz="1000" dirty="0"/>
          </a:p>
        </p:txBody>
      </p:sp>
      <p:grpSp>
        <p:nvGrpSpPr>
          <p:cNvPr id="23" name="组 22"/>
          <p:cNvGrpSpPr/>
          <p:nvPr/>
        </p:nvGrpSpPr>
        <p:grpSpPr>
          <a:xfrm>
            <a:off x="5170605" y="3135086"/>
            <a:ext cx="2994877" cy="1835414"/>
            <a:chOff x="5170605" y="3135086"/>
            <a:chExt cx="2994877" cy="1140933"/>
          </a:xfrm>
        </p:grpSpPr>
        <p:sp>
          <p:nvSpPr>
            <p:cNvPr id="18" name="圆角矩形 17"/>
            <p:cNvSpPr/>
            <p:nvPr/>
          </p:nvSpPr>
          <p:spPr>
            <a:xfrm>
              <a:off x="5170605" y="3135086"/>
              <a:ext cx="2994877" cy="1140933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tint val="50000"/>
                    <a:satMod val="300000"/>
                    <a:alpha val="64000"/>
                  </a:schemeClr>
                </a:gs>
                <a:gs pos="35000">
                  <a:schemeClr val="accent3">
                    <a:tint val="37000"/>
                    <a:satMod val="300000"/>
                    <a:alpha val="64000"/>
                  </a:schemeClr>
                </a:gs>
                <a:gs pos="100000">
                  <a:schemeClr val="accent3">
                    <a:tint val="15000"/>
                    <a:satMod val="350000"/>
                    <a:alpha val="64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0" name="直线连接符 19"/>
            <p:cNvCxnSpPr/>
            <p:nvPr/>
          </p:nvCxnSpPr>
          <p:spPr>
            <a:xfrm>
              <a:off x="6181161" y="3135086"/>
              <a:ext cx="0" cy="114093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/>
            <p:nvPr/>
          </p:nvCxnSpPr>
          <p:spPr>
            <a:xfrm>
              <a:off x="7242771" y="3135086"/>
              <a:ext cx="9922" cy="114093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 27"/>
          <p:cNvGrpSpPr/>
          <p:nvPr/>
        </p:nvGrpSpPr>
        <p:grpSpPr>
          <a:xfrm>
            <a:off x="5339424" y="3182442"/>
            <a:ext cx="742520" cy="738664"/>
            <a:chOff x="5339424" y="3182442"/>
            <a:chExt cx="742520" cy="738664"/>
          </a:xfrm>
        </p:grpSpPr>
        <p:sp>
          <p:nvSpPr>
            <p:cNvPr id="24" name="文本框 23"/>
            <p:cNvSpPr txBox="1"/>
            <p:nvPr/>
          </p:nvSpPr>
          <p:spPr>
            <a:xfrm>
              <a:off x="5339424" y="3551774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 smtClean="0"/>
                <a:t>关注</a:t>
              </a:r>
              <a:endParaRPr kumimoji="1" lang="zh-CN" altLang="en-US" dirty="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339424" y="3182442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smtClean="0"/>
                <a:t>15</a:t>
              </a:r>
              <a:endParaRPr kumimoji="1" lang="zh-CN" altLang="en-US" dirty="0"/>
            </a:p>
          </p:txBody>
        </p:sp>
      </p:grpSp>
      <p:grpSp>
        <p:nvGrpSpPr>
          <p:cNvPr id="29" name="组 28"/>
          <p:cNvGrpSpPr/>
          <p:nvPr/>
        </p:nvGrpSpPr>
        <p:grpSpPr>
          <a:xfrm>
            <a:off x="6355003" y="3182442"/>
            <a:ext cx="742520" cy="738664"/>
            <a:chOff x="5339424" y="3182442"/>
            <a:chExt cx="742520" cy="738664"/>
          </a:xfrm>
        </p:grpSpPr>
        <p:sp>
          <p:nvSpPr>
            <p:cNvPr id="30" name="文本框 29"/>
            <p:cNvSpPr txBox="1"/>
            <p:nvPr/>
          </p:nvSpPr>
          <p:spPr>
            <a:xfrm>
              <a:off x="5339424" y="3551774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 smtClean="0"/>
                <a:t>粉丝</a:t>
              </a:r>
              <a:endParaRPr kumimoji="1" lang="zh-CN" altLang="en-US" dirty="0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339424" y="3182442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</p:grpSp>
      <p:grpSp>
        <p:nvGrpSpPr>
          <p:cNvPr id="32" name="组 31"/>
          <p:cNvGrpSpPr/>
          <p:nvPr/>
        </p:nvGrpSpPr>
        <p:grpSpPr>
          <a:xfrm>
            <a:off x="7313824" y="3175695"/>
            <a:ext cx="742520" cy="738664"/>
            <a:chOff x="5339424" y="3182442"/>
            <a:chExt cx="742520" cy="738664"/>
          </a:xfrm>
        </p:grpSpPr>
        <p:sp>
          <p:nvSpPr>
            <p:cNvPr id="33" name="文本框 32"/>
            <p:cNvSpPr txBox="1"/>
            <p:nvPr/>
          </p:nvSpPr>
          <p:spPr>
            <a:xfrm>
              <a:off x="5339424" y="3551774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 smtClean="0"/>
                <a:t>线路</a:t>
              </a:r>
              <a:endParaRPr kumimoji="1" lang="zh-CN" altLang="en-US" dirty="0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5339424" y="3182442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smtClean="0"/>
                <a:t>10</a:t>
              </a:r>
              <a:endParaRPr kumimoji="1" lang="zh-CN" altLang="en-US" dirty="0"/>
            </a:p>
          </p:txBody>
        </p:sp>
      </p:grpSp>
      <p:cxnSp>
        <p:nvCxnSpPr>
          <p:cNvPr id="36" name="直线连接符 35"/>
          <p:cNvCxnSpPr>
            <a:stCxn id="18" idx="1"/>
            <a:endCxn id="18" idx="3"/>
          </p:cNvCxnSpPr>
          <p:nvPr/>
        </p:nvCxnSpPr>
        <p:spPr>
          <a:xfrm>
            <a:off x="5170605" y="4052793"/>
            <a:ext cx="299487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组 36"/>
          <p:cNvGrpSpPr/>
          <p:nvPr/>
        </p:nvGrpSpPr>
        <p:grpSpPr>
          <a:xfrm>
            <a:off x="6355003" y="4113200"/>
            <a:ext cx="742520" cy="738664"/>
            <a:chOff x="5339424" y="3182442"/>
            <a:chExt cx="742520" cy="738664"/>
          </a:xfrm>
        </p:grpSpPr>
        <p:sp>
          <p:nvSpPr>
            <p:cNvPr id="38" name="文本框 37"/>
            <p:cNvSpPr txBox="1"/>
            <p:nvPr/>
          </p:nvSpPr>
          <p:spPr>
            <a:xfrm>
              <a:off x="5339424" y="3551774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 smtClean="0"/>
                <a:t>回忆</a:t>
              </a:r>
              <a:endParaRPr kumimoji="1" lang="zh-CN" altLang="en-US" dirty="0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5339424" y="3182442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smtClean="0"/>
                <a:t>10</a:t>
              </a:r>
              <a:endParaRPr kumimoji="1" lang="zh-CN" altLang="en-US" dirty="0"/>
            </a:p>
          </p:txBody>
        </p:sp>
      </p:grpSp>
      <p:grpSp>
        <p:nvGrpSpPr>
          <p:cNvPr id="40" name="组 39"/>
          <p:cNvGrpSpPr/>
          <p:nvPr/>
        </p:nvGrpSpPr>
        <p:grpSpPr>
          <a:xfrm>
            <a:off x="5305500" y="4128082"/>
            <a:ext cx="742520" cy="738664"/>
            <a:chOff x="5339424" y="3182442"/>
            <a:chExt cx="742520" cy="738664"/>
          </a:xfrm>
        </p:grpSpPr>
        <p:sp>
          <p:nvSpPr>
            <p:cNvPr id="41" name="文本框 40"/>
            <p:cNvSpPr txBox="1"/>
            <p:nvPr/>
          </p:nvSpPr>
          <p:spPr>
            <a:xfrm>
              <a:off x="5339424" y="3551774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 smtClean="0"/>
                <a:t>旅程</a:t>
              </a:r>
              <a:endParaRPr kumimoji="1" lang="zh-CN" altLang="en-US" dirty="0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5339424" y="3182442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smtClean="0"/>
                <a:t>1</a:t>
              </a:r>
              <a:endParaRPr kumimoji="1" lang="zh-CN" altLang="en-US" dirty="0"/>
            </a:p>
          </p:txBody>
        </p:sp>
      </p:grpSp>
      <p:cxnSp>
        <p:nvCxnSpPr>
          <p:cNvPr id="45" name="直线连接符 44"/>
          <p:cNvCxnSpPr>
            <a:endCxn id="17" idx="1"/>
          </p:cNvCxnSpPr>
          <p:nvPr/>
        </p:nvCxnSpPr>
        <p:spPr>
          <a:xfrm flipH="1">
            <a:off x="7411440" y="1121091"/>
            <a:ext cx="506001" cy="11855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7912914" y="9364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关注状态</a:t>
            </a:r>
            <a:endParaRPr kumimoji="1" lang="zh-CN" altLang="en-US" dirty="0"/>
          </a:p>
        </p:txBody>
      </p:sp>
      <p:sp>
        <p:nvSpPr>
          <p:cNvPr id="48" name="圆角矩形 47"/>
          <p:cNvSpPr/>
          <p:nvPr/>
        </p:nvSpPr>
        <p:spPr>
          <a:xfrm>
            <a:off x="7803266" y="1497487"/>
            <a:ext cx="506155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首页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863483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设置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4094480" cy="4525963"/>
          </a:xfrm>
        </p:spPr>
        <p:txBody>
          <a:bodyPr>
            <a:normAutofit/>
          </a:bodyPr>
          <a:lstStyle/>
          <a:p>
            <a:r>
              <a:rPr kumimoji="1" lang="zh-CN" altLang="en-US" sz="1800" dirty="0" smtClean="0"/>
              <a:t>上传方式（</a:t>
            </a:r>
            <a:r>
              <a:rPr kumimoji="1" lang="en-US" altLang="zh-CN" sz="1800" dirty="0" err="1" smtClean="0"/>
              <a:t>WiFi</a:t>
            </a:r>
            <a:r>
              <a:rPr kumimoji="1" lang="zh-CN" altLang="en-US" sz="1800" dirty="0" smtClean="0"/>
              <a:t>）：当设置为</a:t>
            </a:r>
            <a:r>
              <a:rPr kumimoji="1" lang="en-US" altLang="zh-CN" sz="1800" dirty="0" err="1" smtClean="0"/>
              <a:t>WiFi</a:t>
            </a:r>
            <a:r>
              <a:rPr kumimoji="1" lang="zh-CN" altLang="en-US" sz="1800" dirty="0" smtClean="0"/>
              <a:t>上传时，所有的发布图片都只会在有</a:t>
            </a:r>
            <a:r>
              <a:rPr kumimoji="1" lang="en-US" altLang="zh-CN" sz="1800" dirty="0" err="1" smtClean="0"/>
              <a:t>wifi</a:t>
            </a:r>
            <a:r>
              <a:rPr kumimoji="1" lang="zh-CN" altLang="en-US" sz="1800" dirty="0" smtClean="0"/>
              <a:t>的时候才上传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可设置上传图片质量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可设置下载图片质量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可绑定新浪和腾讯微博</a:t>
            </a:r>
            <a:endParaRPr kumimoji="1" lang="en-US" altLang="zh-CN" sz="1800" dirty="0" smtClean="0"/>
          </a:p>
          <a:p>
            <a:pPr marL="457200" lvl="1" indent="0">
              <a:buNone/>
            </a:pP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825460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个人</a:t>
            </a:r>
            <a:r>
              <a:rPr kumimoji="1" lang="zh-CN" altLang="en-US" dirty="0" smtClean="0"/>
              <a:t>资料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918228" cy="4525963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与用户资料类似</a:t>
            </a:r>
            <a:endParaRPr kumimoji="1" lang="en-US" altLang="zh-CN" dirty="0" smtClean="0"/>
          </a:p>
          <a:p>
            <a:r>
              <a:rPr kumimoji="1" lang="zh-CN" altLang="en-US" dirty="0" smtClean="0"/>
              <a:t>但只是关于自己的资料查看</a:t>
            </a:r>
            <a:endParaRPr kumimoji="1" lang="en-US" altLang="zh-CN" dirty="0" smtClean="0"/>
          </a:p>
          <a:p>
            <a:r>
              <a:rPr kumimoji="1" lang="zh-CN" altLang="en-US" dirty="0" smtClean="0"/>
              <a:t>点击编辑按钮后进入个人资料编辑页面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pPr marL="0" indent="0">
              <a:buNone/>
            </a:pPr>
            <a:endParaRPr kumimoji="1" lang="en-US" altLang="zh-CN" dirty="0" smtClean="0"/>
          </a:p>
          <a:p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5054031" y="1440352"/>
            <a:ext cx="3328816" cy="4964636"/>
            <a:chOff x="4650602" y="1600200"/>
            <a:chExt cx="3328816" cy="4964636"/>
          </a:xfrm>
        </p:grpSpPr>
        <p:grpSp>
          <p:nvGrpSpPr>
            <p:cNvPr id="5" name="组 4"/>
            <p:cNvGrpSpPr/>
            <p:nvPr/>
          </p:nvGrpSpPr>
          <p:grpSpPr>
            <a:xfrm>
              <a:off x="4650602" y="1600200"/>
              <a:ext cx="3328816" cy="4964636"/>
              <a:chOff x="4619371" y="1692374"/>
              <a:chExt cx="3328816" cy="4964636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4619371" y="1692374"/>
                <a:ext cx="3328816" cy="496463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4619371" y="1692374"/>
                <a:ext cx="3328816" cy="36617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 smtClean="0">
                    <a:ln w="18000">
                      <a:solidFill>
                        <a:schemeClr val="accent2">
                          <a:satMod val="140000"/>
                        </a:schemeClr>
                      </a:solidFill>
                      <a:prstDash val="solid"/>
                      <a:miter lim="800000"/>
                    </a:ln>
                    <a:solidFill>
                      <a:schemeClr val="bg1"/>
                    </a:solidFill>
                    <a:effectLst>
                      <a:outerShdw blurRad="25500" dist="23000" dir="7020000" algn="tl">
                        <a:srgbClr val="000000">
                          <a:alpha val="50000"/>
                        </a:srgbClr>
                      </a:outerShdw>
                    </a:effectLst>
                    <a:latin typeface="Adobe 黑体 Std R"/>
                    <a:ea typeface="Adobe 黑体 Std R"/>
                    <a:cs typeface="Adobe 黑体 Std R"/>
                  </a:rPr>
                  <a:t>个人资料</a:t>
                </a:r>
                <a:endParaRPr kumimoji="1" lang="zh-CN" altLang="en-US" b="1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Adobe 黑体 Std R"/>
                  <a:ea typeface="Adobe 黑体 Std R"/>
                  <a:cs typeface="Adobe 黑体 Std R"/>
                </a:endParaRPr>
              </a:p>
            </p:txBody>
          </p:sp>
        </p:grpSp>
        <p:sp>
          <p:nvSpPr>
            <p:cNvPr id="6" name="圆角矩形 5"/>
            <p:cNvSpPr/>
            <p:nvPr/>
          </p:nvSpPr>
          <p:spPr>
            <a:xfrm>
              <a:off x="4767176" y="1652255"/>
              <a:ext cx="506155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 smtClean="0"/>
                <a:t>返回</a:t>
              </a:r>
              <a:endParaRPr kumimoji="1" lang="zh-CN" altLang="en-US" sz="1100" dirty="0"/>
            </a:p>
          </p:txBody>
        </p:sp>
      </p:grpSp>
      <p:sp>
        <p:nvSpPr>
          <p:cNvPr id="10" name="圆角矩形 9"/>
          <p:cNvSpPr/>
          <p:nvPr/>
        </p:nvSpPr>
        <p:spPr>
          <a:xfrm>
            <a:off x="5170605" y="2008483"/>
            <a:ext cx="2994877" cy="918257"/>
          </a:xfrm>
          <a:prstGeom prst="roundRect">
            <a:avLst>
              <a:gd name="adj" fmla="val 2839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/>
          </a:p>
        </p:txBody>
      </p:sp>
      <p:pic>
        <p:nvPicPr>
          <p:cNvPr id="12" name="内容占位符 21" descr="头像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" b="278"/>
          <a:stretch>
            <a:fillRect/>
          </a:stretch>
        </p:blipFill>
        <p:spPr>
          <a:xfrm>
            <a:off x="5339424" y="2127538"/>
            <a:ext cx="468011" cy="56039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923199" y="2127538"/>
            <a:ext cx="1914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告别的年代</a:t>
            </a:r>
            <a:endParaRPr kumimoji="1" lang="zh-CN" altLang="en-US" dirty="0"/>
          </a:p>
        </p:txBody>
      </p:sp>
      <p:cxnSp>
        <p:nvCxnSpPr>
          <p:cNvPr id="15" name="直线连接符 14"/>
          <p:cNvCxnSpPr/>
          <p:nvPr/>
        </p:nvCxnSpPr>
        <p:spPr>
          <a:xfrm>
            <a:off x="5923199" y="2496870"/>
            <a:ext cx="191487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5923199" y="2575322"/>
            <a:ext cx="1914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/>
              <a:t>四川</a:t>
            </a:r>
            <a:r>
              <a:rPr kumimoji="1" lang="en-US" altLang="zh-CN" sz="1400" dirty="0" smtClean="0"/>
              <a:t> </a:t>
            </a:r>
            <a:r>
              <a:rPr kumimoji="1" lang="zh-CN" altLang="en-US" sz="1400" dirty="0" smtClean="0"/>
              <a:t>成都</a:t>
            </a:r>
            <a:r>
              <a:rPr kumimoji="1" lang="en-US" altLang="zh-CN" sz="1400" dirty="0" smtClean="0"/>
              <a:t> </a:t>
            </a:r>
            <a:r>
              <a:rPr kumimoji="1" lang="zh-CN" altLang="en-US" sz="1400" dirty="0" smtClean="0"/>
              <a:t>（男）</a:t>
            </a:r>
            <a:endParaRPr kumimoji="1" lang="zh-CN" altLang="en-US" sz="1400" dirty="0"/>
          </a:p>
        </p:txBody>
      </p:sp>
      <p:grpSp>
        <p:nvGrpSpPr>
          <p:cNvPr id="23" name="组 22"/>
          <p:cNvGrpSpPr/>
          <p:nvPr/>
        </p:nvGrpSpPr>
        <p:grpSpPr>
          <a:xfrm>
            <a:off x="5170605" y="3135086"/>
            <a:ext cx="2994877" cy="1835414"/>
            <a:chOff x="5170605" y="3135086"/>
            <a:chExt cx="2994877" cy="1140933"/>
          </a:xfrm>
        </p:grpSpPr>
        <p:sp>
          <p:nvSpPr>
            <p:cNvPr id="18" name="圆角矩形 17"/>
            <p:cNvSpPr/>
            <p:nvPr/>
          </p:nvSpPr>
          <p:spPr>
            <a:xfrm>
              <a:off x="5170605" y="3135086"/>
              <a:ext cx="2994877" cy="1140933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tint val="50000"/>
                    <a:satMod val="300000"/>
                    <a:alpha val="64000"/>
                  </a:schemeClr>
                </a:gs>
                <a:gs pos="35000">
                  <a:schemeClr val="accent3">
                    <a:tint val="37000"/>
                    <a:satMod val="300000"/>
                    <a:alpha val="64000"/>
                  </a:schemeClr>
                </a:gs>
                <a:gs pos="100000">
                  <a:schemeClr val="accent3">
                    <a:tint val="15000"/>
                    <a:satMod val="350000"/>
                    <a:alpha val="64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0" name="直线连接符 19"/>
            <p:cNvCxnSpPr/>
            <p:nvPr/>
          </p:nvCxnSpPr>
          <p:spPr>
            <a:xfrm>
              <a:off x="6181161" y="3135086"/>
              <a:ext cx="0" cy="114093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/>
            <p:nvPr/>
          </p:nvCxnSpPr>
          <p:spPr>
            <a:xfrm>
              <a:off x="7242771" y="3135086"/>
              <a:ext cx="9922" cy="114093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 27"/>
          <p:cNvGrpSpPr/>
          <p:nvPr/>
        </p:nvGrpSpPr>
        <p:grpSpPr>
          <a:xfrm>
            <a:off x="5339424" y="3182442"/>
            <a:ext cx="742520" cy="738664"/>
            <a:chOff x="5339424" y="3182442"/>
            <a:chExt cx="742520" cy="738664"/>
          </a:xfrm>
        </p:grpSpPr>
        <p:sp>
          <p:nvSpPr>
            <p:cNvPr id="24" name="文本框 23"/>
            <p:cNvSpPr txBox="1"/>
            <p:nvPr/>
          </p:nvSpPr>
          <p:spPr>
            <a:xfrm>
              <a:off x="5339424" y="3551774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 smtClean="0"/>
                <a:t>关注</a:t>
              </a:r>
              <a:endParaRPr kumimoji="1" lang="zh-CN" altLang="en-US" dirty="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339424" y="3182442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smtClean="0"/>
                <a:t>15</a:t>
              </a:r>
              <a:endParaRPr kumimoji="1" lang="zh-CN" altLang="en-US" dirty="0"/>
            </a:p>
          </p:txBody>
        </p:sp>
      </p:grpSp>
      <p:grpSp>
        <p:nvGrpSpPr>
          <p:cNvPr id="29" name="组 28"/>
          <p:cNvGrpSpPr/>
          <p:nvPr/>
        </p:nvGrpSpPr>
        <p:grpSpPr>
          <a:xfrm>
            <a:off x="6355003" y="3182442"/>
            <a:ext cx="742520" cy="738664"/>
            <a:chOff x="5339424" y="3182442"/>
            <a:chExt cx="742520" cy="738664"/>
          </a:xfrm>
        </p:grpSpPr>
        <p:sp>
          <p:nvSpPr>
            <p:cNvPr id="30" name="文本框 29"/>
            <p:cNvSpPr txBox="1"/>
            <p:nvPr/>
          </p:nvSpPr>
          <p:spPr>
            <a:xfrm>
              <a:off x="5339424" y="3551774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 smtClean="0"/>
                <a:t>粉丝</a:t>
              </a:r>
              <a:endParaRPr kumimoji="1" lang="zh-CN" altLang="en-US" dirty="0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339424" y="3182442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</p:grpSp>
      <p:grpSp>
        <p:nvGrpSpPr>
          <p:cNvPr id="32" name="组 31"/>
          <p:cNvGrpSpPr/>
          <p:nvPr/>
        </p:nvGrpSpPr>
        <p:grpSpPr>
          <a:xfrm>
            <a:off x="7313824" y="3175695"/>
            <a:ext cx="742520" cy="738664"/>
            <a:chOff x="5339424" y="3182442"/>
            <a:chExt cx="742520" cy="738664"/>
          </a:xfrm>
        </p:grpSpPr>
        <p:sp>
          <p:nvSpPr>
            <p:cNvPr id="33" name="文本框 32"/>
            <p:cNvSpPr txBox="1"/>
            <p:nvPr/>
          </p:nvSpPr>
          <p:spPr>
            <a:xfrm>
              <a:off x="5339424" y="3551774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 smtClean="0"/>
                <a:t>线路</a:t>
              </a:r>
              <a:endParaRPr kumimoji="1" lang="zh-CN" altLang="en-US" dirty="0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5339424" y="3182442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smtClean="0"/>
                <a:t>10</a:t>
              </a:r>
              <a:endParaRPr kumimoji="1" lang="zh-CN" altLang="en-US" dirty="0"/>
            </a:p>
          </p:txBody>
        </p:sp>
      </p:grpSp>
      <p:cxnSp>
        <p:nvCxnSpPr>
          <p:cNvPr id="36" name="直线连接符 35"/>
          <p:cNvCxnSpPr>
            <a:stCxn id="18" idx="1"/>
            <a:endCxn id="18" idx="3"/>
          </p:cNvCxnSpPr>
          <p:nvPr/>
        </p:nvCxnSpPr>
        <p:spPr>
          <a:xfrm>
            <a:off x="5170605" y="4052793"/>
            <a:ext cx="299487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组 36"/>
          <p:cNvGrpSpPr/>
          <p:nvPr/>
        </p:nvGrpSpPr>
        <p:grpSpPr>
          <a:xfrm>
            <a:off x="6355003" y="4113200"/>
            <a:ext cx="742520" cy="738664"/>
            <a:chOff x="5339424" y="3182442"/>
            <a:chExt cx="742520" cy="738664"/>
          </a:xfrm>
        </p:grpSpPr>
        <p:sp>
          <p:nvSpPr>
            <p:cNvPr id="38" name="文本框 37"/>
            <p:cNvSpPr txBox="1"/>
            <p:nvPr/>
          </p:nvSpPr>
          <p:spPr>
            <a:xfrm>
              <a:off x="5339424" y="3551774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 smtClean="0"/>
                <a:t>回忆</a:t>
              </a:r>
              <a:endParaRPr kumimoji="1" lang="zh-CN" altLang="en-US" dirty="0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5339424" y="3182442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smtClean="0"/>
                <a:t>10</a:t>
              </a:r>
              <a:endParaRPr kumimoji="1" lang="zh-CN" altLang="en-US" dirty="0"/>
            </a:p>
          </p:txBody>
        </p:sp>
      </p:grpSp>
      <p:grpSp>
        <p:nvGrpSpPr>
          <p:cNvPr id="40" name="组 39"/>
          <p:cNvGrpSpPr/>
          <p:nvPr/>
        </p:nvGrpSpPr>
        <p:grpSpPr>
          <a:xfrm>
            <a:off x="5305500" y="4128082"/>
            <a:ext cx="742520" cy="738664"/>
            <a:chOff x="5339424" y="3182442"/>
            <a:chExt cx="742520" cy="738664"/>
          </a:xfrm>
        </p:grpSpPr>
        <p:sp>
          <p:nvSpPr>
            <p:cNvPr id="41" name="文本框 40"/>
            <p:cNvSpPr txBox="1"/>
            <p:nvPr/>
          </p:nvSpPr>
          <p:spPr>
            <a:xfrm>
              <a:off x="5339424" y="3551774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 smtClean="0"/>
                <a:t>旅程</a:t>
              </a:r>
              <a:endParaRPr kumimoji="1" lang="zh-CN" altLang="en-US" dirty="0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5339424" y="3182442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smtClean="0"/>
                <a:t>1</a:t>
              </a:r>
              <a:endParaRPr kumimoji="1" lang="zh-CN" altLang="en-US" dirty="0"/>
            </a:p>
          </p:txBody>
        </p:sp>
      </p:grpSp>
      <p:sp>
        <p:nvSpPr>
          <p:cNvPr id="48" name="圆角矩形 47"/>
          <p:cNvSpPr/>
          <p:nvPr/>
        </p:nvSpPr>
        <p:spPr>
          <a:xfrm>
            <a:off x="7803266" y="1497487"/>
            <a:ext cx="506155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编辑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4749453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1752" y="0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讨论意见</a:t>
            </a:r>
            <a:r>
              <a:rPr lang="en-US" altLang="zh-CN" dirty="0" smtClean="0"/>
              <a:t>1- </a:t>
            </a:r>
            <a:r>
              <a:rPr lang="zh-CN" altLang="en-US" sz="2400" dirty="0" smtClean="0"/>
              <a:t>页面流程</a:t>
            </a:r>
            <a:endParaRPr lang="zh-CN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514350" y="1527048"/>
            <a:ext cx="3456432" cy="11247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960120" y="1792224"/>
            <a:ext cx="1143000" cy="576072"/>
          </a:xfrm>
          <a:prstGeom prst="round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旅程列表</a:t>
            </a:r>
            <a:endParaRPr lang="zh-CN" altLang="en-US" sz="1200" dirty="0"/>
          </a:p>
        </p:txBody>
      </p:sp>
      <p:sp>
        <p:nvSpPr>
          <p:cNvPr id="6" name="圆角矩形 5"/>
          <p:cNvSpPr/>
          <p:nvPr/>
        </p:nvSpPr>
        <p:spPr>
          <a:xfrm>
            <a:off x="2441448" y="1801368"/>
            <a:ext cx="1143000" cy="576072"/>
          </a:xfrm>
          <a:prstGeom prst="round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线路列表</a:t>
            </a:r>
            <a:endParaRPr lang="en-US" altLang="zh-CN" sz="1200" dirty="0" smtClean="0"/>
          </a:p>
        </p:txBody>
      </p:sp>
      <p:sp>
        <p:nvSpPr>
          <p:cNvPr id="7" name="圆角矩形 6"/>
          <p:cNvSpPr/>
          <p:nvPr/>
        </p:nvSpPr>
        <p:spPr>
          <a:xfrm>
            <a:off x="514350" y="1216152"/>
            <a:ext cx="891540" cy="42976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应用主页</a:t>
            </a:r>
            <a:endParaRPr lang="zh-CN" altLang="en-US" sz="1200" dirty="0"/>
          </a:p>
        </p:txBody>
      </p:sp>
      <p:sp>
        <p:nvSpPr>
          <p:cNvPr id="13" name="圆角矩形 12"/>
          <p:cNvSpPr/>
          <p:nvPr/>
        </p:nvSpPr>
        <p:spPr>
          <a:xfrm>
            <a:off x="155448" y="3269741"/>
            <a:ext cx="1143000" cy="576072"/>
          </a:xfrm>
          <a:prstGeom prst="round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旅程主页</a:t>
            </a:r>
            <a:endParaRPr lang="en-US" altLang="zh-CN" sz="1200" dirty="0" smtClean="0"/>
          </a:p>
          <a:p>
            <a:pPr algn="ctr"/>
            <a:r>
              <a:rPr lang="zh-CN" altLang="en-US" sz="1200" dirty="0" smtClean="0"/>
              <a:t>图片集</a:t>
            </a:r>
            <a:endParaRPr lang="zh-CN" altLang="en-US" sz="1200" dirty="0"/>
          </a:p>
        </p:txBody>
      </p:sp>
      <p:sp>
        <p:nvSpPr>
          <p:cNvPr id="14" name="圆角矩形 13"/>
          <p:cNvSpPr/>
          <p:nvPr/>
        </p:nvSpPr>
        <p:spPr>
          <a:xfrm>
            <a:off x="1844802" y="2849880"/>
            <a:ext cx="1143000" cy="576072"/>
          </a:xfrm>
          <a:prstGeom prst="round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线路主页</a:t>
            </a:r>
            <a:endParaRPr lang="en-US" altLang="zh-CN" sz="1200" dirty="0" smtClean="0"/>
          </a:p>
          <a:p>
            <a:pPr algn="ctr"/>
            <a:r>
              <a:rPr lang="zh-CN" altLang="en-US" sz="1200" dirty="0" smtClean="0"/>
              <a:t>图片集</a:t>
            </a:r>
            <a:endParaRPr lang="zh-CN" altLang="en-US" sz="1200" dirty="0"/>
          </a:p>
        </p:txBody>
      </p:sp>
      <p:sp>
        <p:nvSpPr>
          <p:cNvPr id="15" name="圆角矩形 14"/>
          <p:cNvSpPr/>
          <p:nvPr/>
        </p:nvSpPr>
        <p:spPr>
          <a:xfrm>
            <a:off x="4066032" y="2809872"/>
            <a:ext cx="1143000" cy="576072"/>
          </a:xfrm>
          <a:prstGeom prst="round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线路主页</a:t>
            </a:r>
            <a:endParaRPr lang="en-US" altLang="zh-CN" sz="1200" dirty="0" smtClean="0"/>
          </a:p>
          <a:p>
            <a:pPr algn="ctr"/>
            <a:r>
              <a:rPr lang="zh-CN" altLang="en-US" sz="1200" dirty="0" smtClean="0"/>
              <a:t>详情</a:t>
            </a:r>
            <a:endParaRPr lang="zh-CN" altLang="en-US" sz="1200" dirty="0"/>
          </a:p>
        </p:txBody>
      </p:sp>
      <p:sp>
        <p:nvSpPr>
          <p:cNvPr id="16" name="圆角矩形 15"/>
          <p:cNvSpPr/>
          <p:nvPr/>
        </p:nvSpPr>
        <p:spPr>
          <a:xfrm>
            <a:off x="4066032" y="3957828"/>
            <a:ext cx="1143000" cy="576072"/>
          </a:xfrm>
          <a:prstGeom prst="round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线路旅程列表</a:t>
            </a:r>
            <a:endParaRPr lang="zh-CN" altLang="en-US" sz="1200" dirty="0"/>
          </a:p>
        </p:txBody>
      </p:sp>
      <p:sp>
        <p:nvSpPr>
          <p:cNvPr id="17" name="圆角矩形 16"/>
          <p:cNvSpPr/>
          <p:nvPr/>
        </p:nvSpPr>
        <p:spPr>
          <a:xfrm>
            <a:off x="155448" y="4814316"/>
            <a:ext cx="1143000" cy="576072"/>
          </a:xfrm>
          <a:prstGeom prst="round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旅程主页</a:t>
            </a:r>
            <a:endParaRPr lang="en-US" altLang="zh-CN" sz="1200" dirty="0" smtClean="0"/>
          </a:p>
          <a:p>
            <a:pPr algn="ctr"/>
            <a:r>
              <a:rPr lang="zh-CN" altLang="en-US" sz="1200" dirty="0" smtClean="0"/>
              <a:t>详情</a:t>
            </a:r>
            <a:endParaRPr lang="zh-CN" altLang="en-US" sz="1200" dirty="0"/>
          </a:p>
        </p:txBody>
      </p:sp>
      <p:sp>
        <p:nvSpPr>
          <p:cNvPr id="18" name="圆角矩形 17"/>
          <p:cNvSpPr/>
          <p:nvPr/>
        </p:nvSpPr>
        <p:spPr>
          <a:xfrm>
            <a:off x="1405890" y="4264151"/>
            <a:ext cx="1143000" cy="576072"/>
          </a:xfrm>
          <a:prstGeom prst="round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旅程计划</a:t>
            </a:r>
            <a:endParaRPr lang="en-US" altLang="zh-CN" sz="1200" dirty="0" smtClean="0"/>
          </a:p>
          <a:p>
            <a:pPr algn="ctr"/>
            <a:r>
              <a:rPr lang="zh-CN" altLang="en-US" sz="1200" dirty="0"/>
              <a:t>编辑</a:t>
            </a:r>
          </a:p>
        </p:txBody>
      </p:sp>
      <p:cxnSp>
        <p:nvCxnSpPr>
          <p:cNvPr id="24" name="肘形连接符 23"/>
          <p:cNvCxnSpPr>
            <a:stCxn id="5" idx="2"/>
            <a:endCxn id="13" idx="0"/>
          </p:cNvCxnSpPr>
          <p:nvPr/>
        </p:nvCxnSpPr>
        <p:spPr>
          <a:xfrm rot="5400000">
            <a:off x="678562" y="2416682"/>
            <a:ext cx="901445" cy="804672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6" idx="2"/>
            <a:endCxn id="14" idx="0"/>
          </p:cNvCxnSpPr>
          <p:nvPr/>
        </p:nvCxnSpPr>
        <p:spPr>
          <a:xfrm rot="5400000">
            <a:off x="2478405" y="2315337"/>
            <a:ext cx="472440" cy="596646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肘形连接符 28"/>
          <p:cNvCxnSpPr>
            <a:stCxn id="13" idx="2"/>
            <a:endCxn id="17" idx="0"/>
          </p:cNvCxnSpPr>
          <p:nvPr/>
        </p:nvCxnSpPr>
        <p:spPr>
          <a:xfrm rot="5400000">
            <a:off x="242697" y="4330064"/>
            <a:ext cx="968503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肘形连接符 31"/>
          <p:cNvCxnSpPr>
            <a:stCxn id="14" idx="2"/>
            <a:endCxn id="18" idx="0"/>
          </p:cNvCxnSpPr>
          <p:nvPr/>
        </p:nvCxnSpPr>
        <p:spPr>
          <a:xfrm rot="5400000">
            <a:off x="1777747" y="3625595"/>
            <a:ext cx="838199" cy="43891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肘形连接符 34"/>
          <p:cNvCxnSpPr>
            <a:stCxn id="14" idx="3"/>
            <a:endCxn id="16" idx="1"/>
          </p:cNvCxnSpPr>
          <p:nvPr/>
        </p:nvCxnSpPr>
        <p:spPr>
          <a:xfrm>
            <a:off x="2987802" y="3137916"/>
            <a:ext cx="1078230" cy="1107948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肘形连接符 37"/>
          <p:cNvCxnSpPr>
            <a:stCxn id="14" idx="3"/>
            <a:endCxn id="15" idx="2"/>
          </p:cNvCxnSpPr>
          <p:nvPr/>
        </p:nvCxnSpPr>
        <p:spPr>
          <a:xfrm>
            <a:off x="2987802" y="3137916"/>
            <a:ext cx="1649730" cy="248028"/>
          </a:xfrm>
          <a:prstGeom prst="bentConnector4">
            <a:avLst>
              <a:gd name="adj1" fmla="val 32679"/>
              <a:gd name="adj2" fmla="val 19216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肘形连接符 49"/>
          <p:cNvCxnSpPr>
            <a:stCxn id="16" idx="2"/>
            <a:endCxn id="13" idx="3"/>
          </p:cNvCxnSpPr>
          <p:nvPr/>
        </p:nvCxnSpPr>
        <p:spPr>
          <a:xfrm rot="5400000" flipH="1">
            <a:off x="2479928" y="2376297"/>
            <a:ext cx="976123" cy="3339084"/>
          </a:xfrm>
          <a:prstGeom prst="bentConnector4">
            <a:avLst>
              <a:gd name="adj1" fmla="val -23419"/>
              <a:gd name="adj2" fmla="val 58558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内容占位符 2"/>
          <p:cNvSpPr>
            <a:spLocks noGrp="1"/>
          </p:cNvSpPr>
          <p:nvPr>
            <p:ph idx="1"/>
          </p:nvPr>
        </p:nvSpPr>
        <p:spPr>
          <a:xfrm>
            <a:off x="5342382" y="1204276"/>
            <a:ext cx="4453128" cy="5531803"/>
          </a:xfrm>
        </p:spPr>
        <p:txBody>
          <a:bodyPr>
            <a:normAutofit/>
          </a:bodyPr>
          <a:lstStyle/>
          <a:p>
            <a:r>
              <a:rPr lang="zh-CN" altLang="en-US" sz="1600" dirty="0" smtClean="0"/>
              <a:t>主要的线索是 线路 和 旅程</a:t>
            </a:r>
            <a:endParaRPr lang="en-US" altLang="zh-CN" sz="1600" dirty="0" smtClean="0"/>
          </a:p>
          <a:p>
            <a:r>
              <a:rPr lang="zh-CN" altLang="en-US" sz="1600" dirty="0" smtClean="0"/>
              <a:t>旅程 和 线路 进入主页之后 先展示的都是直观图片和评论；当用户需要看详情的时候才去点详情按钮，进入详情页面；</a:t>
            </a:r>
            <a:endParaRPr lang="en-US" altLang="zh-CN" sz="1600" dirty="0" smtClean="0"/>
          </a:p>
          <a:p>
            <a:r>
              <a:rPr lang="zh-CN" altLang="en-US" sz="1600" dirty="0" smtClean="0"/>
              <a:t>线路 、旅程 这两个条线索， 彼此交织，可以穿插式访问；</a:t>
            </a:r>
            <a:endParaRPr lang="en-US" altLang="zh-CN" sz="1600" dirty="0" smtClean="0"/>
          </a:p>
          <a:p>
            <a:r>
              <a:rPr lang="zh-CN" altLang="en-US" sz="1600" dirty="0" smtClean="0"/>
              <a:t>在线路中，可以选择 关注线路， 或者直接做线路的旅程计划；</a:t>
            </a:r>
            <a:endParaRPr lang="en-US" altLang="zh-CN" sz="1600" dirty="0" smtClean="0"/>
          </a:p>
          <a:p>
            <a:r>
              <a:rPr lang="zh-CN" altLang="en-US" sz="1600" dirty="0" smtClean="0"/>
              <a:t>旅程计划是真实行程的草稿；只有被邀请的好友能看到；可以发布成为在途旅程，也可以删除；计划中，和好友进行讨论时，发布的消息中，可以引用计划对应线路的图片；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r>
              <a:rPr lang="zh-CN" altLang="en-US" sz="1600" dirty="0" smtClean="0"/>
              <a:t>在途旅程可 中 以点结束按钮，旅程被自动收纳入旅程回忆；</a:t>
            </a:r>
            <a:endParaRPr lang="en-US" altLang="zh-CN" sz="1600" dirty="0" smtClean="0"/>
          </a:p>
          <a:p>
            <a:endParaRPr lang="en-US" altLang="zh-CN" sz="1600" dirty="0"/>
          </a:p>
          <a:p>
            <a:endParaRPr lang="en-US" altLang="zh-CN" sz="1600" dirty="0" smtClean="0"/>
          </a:p>
          <a:p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4905984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594360"/>
            <a:ext cx="4453128" cy="5531803"/>
          </a:xfrm>
        </p:spPr>
        <p:txBody>
          <a:bodyPr>
            <a:normAutofit/>
          </a:bodyPr>
          <a:lstStyle/>
          <a:p>
            <a:r>
              <a:rPr lang="zh-CN" altLang="en-US" sz="1600" dirty="0" smtClean="0"/>
              <a:t>好友状态 显示  所有好友发布的最后一条状态信息；如果好友正在旅程中，则在</a:t>
            </a:r>
            <a:r>
              <a:rPr lang="en-US" altLang="zh-CN" sz="1600" dirty="0" smtClean="0"/>
              <a:t>footer</a:t>
            </a:r>
            <a:r>
              <a:rPr lang="zh-CN" altLang="en-US" sz="1600" dirty="0" smtClean="0"/>
              <a:t>中显示</a:t>
            </a:r>
            <a:r>
              <a:rPr lang="zh-CN" altLang="en-US" sz="1600" dirty="0"/>
              <a:t>在“某旅程”</a:t>
            </a:r>
            <a:r>
              <a:rPr lang="zh-CN" altLang="en-US" sz="1600" dirty="0" smtClean="0"/>
              <a:t>中；点击可以进入</a:t>
            </a:r>
            <a:r>
              <a:rPr lang="zh-CN" altLang="en-US" sz="1600" dirty="0"/>
              <a:t>好友状态页面</a:t>
            </a:r>
            <a:r>
              <a:rPr lang="zh-CN" altLang="en-US" sz="1600" dirty="0" smtClean="0"/>
              <a:t>；</a:t>
            </a:r>
            <a:endParaRPr lang="en-US" altLang="zh-CN" sz="1600" dirty="0" smtClean="0"/>
          </a:p>
          <a:p>
            <a:endParaRPr lang="en-US" altLang="zh-CN" sz="1600" dirty="0"/>
          </a:p>
          <a:p>
            <a:r>
              <a:rPr lang="zh-CN" altLang="en-US" sz="1600" dirty="0" smtClean="0"/>
              <a:t>我的状态页面， 始终按时间倒序显示个人发布的所有状态信息；如果正在旅程中，则标题中在显示在“某旅程”中；当旅程结束后，自动把旅程时间段之内的状态信息归类旅程的回忆中；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r>
              <a:rPr lang="zh-CN" altLang="en-US" sz="1600" dirty="0" smtClean="0"/>
              <a:t>个人 即便不在 旅途中 也可以发布状态，发布状态时，可以选择标签：“心情”</a:t>
            </a:r>
            <a:r>
              <a:rPr lang="en-US" altLang="zh-CN" sz="1600" dirty="0" smtClean="0"/>
              <a:t>,  </a:t>
            </a:r>
            <a:r>
              <a:rPr lang="zh-CN" altLang="en-US" sz="1600" dirty="0" smtClean="0"/>
              <a:t>“风景”， </a:t>
            </a:r>
            <a:r>
              <a:rPr lang="en-US" altLang="zh-CN" sz="1600" dirty="0" smtClean="0"/>
              <a:t>“</a:t>
            </a:r>
            <a:r>
              <a:rPr lang="zh-CN" altLang="en-US" sz="1600" dirty="0" smtClean="0"/>
              <a:t>天气</a:t>
            </a:r>
            <a:r>
              <a:rPr lang="en-US" altLang="zh-CN" sz="1600" dirty="0" smtClean="0"/>
              <a:t>”</a:t>
            </a:r>
            <a:r>
              <a:rPr lang="zh-CN" altLang="en-US" sz="1600" dirty="0" smtClean="0"/>
              <a:t>， “路况”，“美食”，“住宿”，“汽修”，“医疗”，“加油”；</a:t>
            </a:r>
            <a:endParaRPr lang="en-US" altLang="zh-CN" sz="1600" dirty="0"/>
          </a:p>
          <a:p>
            <a:endParaRPr lang="en-US" altLang="zh-CN" sz="1600" dirty="0" smtClean="0"/>
          </a:p>
          <a:p>
            <a:r>
              <a:rPr lang="zh-CN" altLang="en-US" sz="1600" dirty="0" smtClean="0"/>
              <a:t>个人设置中，用户需要设置自己的兴趣爱好标签，例如：“草原”，“探险”，“猎奇”等等， 登录后， 应用主页的 线路 和 旅程 都是呈现 复合他爱好的 数据；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endParaRPr lang="en-US" altLang="zh-CN" sz="1600" dirty="0" smtClean="0"/>
          </a:p>
          <a:p>
            <a:endParaRPr lang="en-US" altLang="zh-CN" sz="1600" dirty="0" smtClean="0"/>
          </a:p>
        </p:txBody>
      </p:sp>
      <p:sp>
        <p:nvSpPr>
          <p:cNvPr id="14" name="矩形 13"/>
          <p:cNvSpPr/>
          <p:nvPr/>
        </p:nvSpPr>
        <p:spPr>
          <a:xfrm>
            <a:off x="5217977" y="941832"/>
            <a:ext cx="3328816" cy="47731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5838445" y="5138928"/>
            <a:ext cx="603504" cy="576072"/>
          </a:xfrm>
          <a:prstGeom prst="roundRect">
            <a:avLst/>
          </a:prstGeom>
          <a:gradFill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关注旅程列表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5217977" y="5138928"/>
            <a:ext cx="620468" cy="576072"/>
          </a:xfrm>
          <a:prstGeom prst="roundRect">
            <a:avLst/>
          </a:prstGeom>
          <a:gradFill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关注</a:t>
            </a:r>
            <a:r>
              <a:rPr lang="zh-CN" altLang="en-US" sz="1200" dirty="0" smtClean="0">
                <a:solidFill>
                  <a:schemeClr val="tx1"/>
                </a:solidFill>
              </a:rPr>
              <a:t>线路列表</a:t>
            </a:r>
            <a:endParaRPr lang="en-US" altLang="zh-CN" sz="1200" dirty="0" smtClean="0">
              <a:solidFill>
                <a:schemeClr val="tx1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6450331" y="5134356"/>
            <a:ext cx="558546" cy="576072"/>
          </a:xfrm>
          <a:prstGeom prst="roundRect">
            <a:avLst/>
          </a:prstGeom>
          <a:gradFill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旅程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回忆</a:t>
            </a:r>
          </a:p>
        </p:txBody>
      </p:sp>
      <p:sp>
        <p:nvSpPr>
          <p:cNvPr id="18" name="矩形 17"/>
          <p:cNvSpPr/>
          <p:nvPr/>
        </p:nvSpPr>
        <p:spPr>
          <a:xfrm>
            <a:off x="5217977" y="972103"/>
            <a:ext cx="3328816" cy="3661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Adobe 黑体 Std R"/>
                <a:ea typeface="Adobe 黑体 Std R"/>
                <a:cs typeface="Adobe 黑体 Std R"/>
              </a:rPr>
              <a:t>个人主页</a:t>
            </a:r>
            <a:endParaRPr kumimoji="1"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bg1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7008877" y="5138928"/>
            <a:ext cx="594360" cy="576072"/>
          </a:xfrm>
          <a:prstGeom prst="roundRect">
            <a:avLst/>
          </a:prstGeom>
          <a:gradFill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旅程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计划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7603237" y="5138928"/>
            <a:ext cx="594360" cy="576072"/>
          </a:xfrm>
          <a:prstGeom prst="roundRect">
            <a:avLst/>
          </a:prstGeom>
          <a:gradFill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好友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状态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8197597" y="5134356"/>
            <a:ext cx="594360" cy="576072"/>
          </a:xfrm>
          <a:prstGeom prst="roundRect">
            <a:avLst/>
          </a:prstGeom>
          <a:gradFill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我的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状态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5295714" y="1014397"/>
            <a:ext cx="506155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返回</a:t>
            </a:r>
            <a:endParaRPr kumimoji="1" lang="zh-CN" altLang="en-US" sz="1100" dirty="0"/>
          </a:p>
        </p:txBody>
      </p:sp>
      <p:sp>
        <p:nvSpPr>
          <p:cNvPr id="23" name="圆角矩形 22"/>
          <p:cNvSpPr/>
          <p:nvPr/>
        </p:nvSpPr>
        <p:spPr>
          <a:xfrm>
            <a:off x="7712965" y="1035146"/>
            <a:ext cx="781813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个人资料</a:t>
            </a:r>
            <a:endParaRPr kumimoji="1" lang="zh-CN" altLang="en-US" sz="1100" dirty="0"/>
          </a:p>
        </p:txBody>
      </p:sp>
      <p:sp>
        <p:nvSpPr>
          <p:cNvPr id="24" name="圆角矩形 23"/>
          <p:cNvSpPr/>
          <p:nvPr/>
        </p:nvSpPr>
        <p:spPr>
          <a:xfrm>
            <a:off x="8197597" y="5836920"/>
            <a:ext cx="594360" cy="576072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我的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信息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107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讨论</a:t>
            </a:r>
            <a:r>
              <a:rPr lang="zh-CN" altLang="en-US" dirty="0" smtClean="0"/>
              <a:t>意见</a:t>
            </a:r>
            <a:r>
              <a:rPr lang="en-US" altLang="zh-CN" dirty="0" smtClean="0"/>
              <a:t>2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400" dirty="0" smtClean="0"/>
              <a:t>宗旨， 打造，西部（中国）最佳体验的一站式自驾游服务平台</a:t>
            </a:r>
            <a:r>
              <a:rPr lang="zh-CN" altLang="en-US" sz="1400" dirty="0"/>
              <a:t>；</a:t>
            </a:r>
            <a:endParaRPr lang="en-US" altLang="zh-CN" sz="1400" dirty="0" smtClean="0"/>
          </a:p>
          <a:p>
            <a:r>
              <a:rPr lang="zh-CN" altLang="en-US" sz="1400" dirty="0" smtClean="0"/>
              <a:t>用户在浏览的过程中， 可以随时保存自己喜欢的图片， 一张图片的属性（线路、旅程、发布用户、标签分类）；图片保存之后， 进入自己的图片收藏夹；</a:t>
            </a:r>
            <a:endParaRPr lang="en-US" altLang="zh-CN" sz="1400" dirty="0" smtClean="0"/>
          </a:p>
          <a:p>
            <a:r>
              <a:rPr lang="zh-CN" altLang="en-US" sz="1400" dirty="0" smtClean="0"/>
              <a:t>模态对话框 设计风格， </a:t>
            </a:r>
            <a:r>
              <a:rPr lang="en-US" altLang="zh-CN" sz="1400" dirty="0" smtClean="0"/>
              <a:t>header </a:t>
            </a:r>
            <a:r>
              <a:rPr lang="zh-CN" altLang="en-US" sz="1400" dirty="0" smtClean="0"/>
              <a:t>中， 左边是 “返回”按钮， 右边是 “主页”按钮；</a:t>
            </a:r>
            <a:endParaRPr lang="en-US" altLang="zh-CN" sz="1400" dirty="0" smtClean="0"/>
          </a:p>
          <a:p>
            <a:r>
              <a:rPr lang="zh-CN" altLang="en-US" sz="1400" dirty="0" smtClean="0"/>
              <a:t>旅程编辑，旅程计划中， 将 行程编辑 这一块去掉， 只保留 关于 旅程的 讨论 这一块内容； </a:t>
            </a:r>
            <a:endParaRPr lang="en-US" altLang="zh-CN" sz="1400" dirty="0" smtClean="0"/>
          </a:p>
          <a:p>
            <a:r>
              <a:rPr lang="zh-CN" altLang="en-US" sz="1400" dirty="0" smtClean="0"/>
              <a:t>在 旅程计划 中 增加和朋友的讨论的时候，可以从 图片收藏夹中选择自己收藏的图片；</a:t>
            </a:r>
            <a:endParaRPr lang="en-US" altLang="zh-CN" sz="1400" dirty="0" smtClean="0"/>
          </a:p>
          <a:p>
            <a:r>
              <a:rPr lang="zh-CN" altLang="en-US" sz="1400" dirty="0" smtClean="0"/>
              <a:t>增加 自驾活动 这个概念， 应用主页上 的 </a:t>
            </a:r>
            <a:r>
              <a:rPr lang="en-US" altLang="zh-CN" sz="1400" dirty="0" smtClean="0"/>
              <a:t>header </a:t>
            </a:r>
            <a:r>
              <a:rPr lang="zh-CN" altLang="en-US" sz="1400" dirty="0" smtClean="0"/>
              <a:t>区域左边的按钮 是 “活动”，“旅程”，“线路”， “新鲜事”，   右边的按钮是 “分类”， 即当前板块中的数据 按照 “我的爱好”，标签进行数据过滤；（这些按钮可以是图标，不一定写文字）；</a:t>
            </a:r>
            <a:endParaRPr lang="en-US" altLang="zh-CN" sz="1400" dirty="0" smtClean="0"/>
          </a:p>
          <a:p>
            <a:r>
              <a:rPr lang="zh-CN" altLang="en-US" sz="1400" dirty="0" smtClean="0"/>
              <a:t>旅程活动中 发布的 是  自驾游公司提供的 活动标题图片， 自驾游公司利用 我们的网站后台系统  进行线路相关数据的录入和制作， 同时制作 活动招募宣传页面， 可以放在自己的网站上，通过链接进行访问；</a:t>
            </a:r>
            <a:endParaRPr lang="en-US" altLang="zh-CN" sz="1400" dirty="0" smtClean="0"/>
          </a:p>
          <a:p>
            <a:r>
              <a:rPr lang="zh-CN" altLang="en-US" sz="1400" dirty="0" smtClean="0"/>
              <a:t>旅程活动，实际在我们的系统中是一种特殊的 旅程计划， 由活动组织者在后台创建，用户直接报名之后即可加入讨论；手机端的操作，基本类似于 旅程计划， 自己加入的 旅程活动， 可以在 旅程计划中直接查看， 同时进行讨论；</a:t>
            </a:r>
            <a:r>
              <a:rPr lang="en-US" altLang="zh-CN" sz="1400" dirty="0"/>
              <a:t> </a:t>
            </a:r>
            <a:r>
              <a:rPr lang="zh-CN" altLang="en-US" sz="1400" dirty="0" smtClean="0"/>
              <a:t>旅程活动详情页面， 形式上同 旅程计划页面区别不大， 可以增加一些信息要素， 例如：自驾游供应商、活动价格等等信息；</a:t>
            </a:r>
            <a:endParaRPr lang="en-US" altLang="zh-CN" sz="1400" dirty="0" smtClean="0"/>
          </a:p>
          <a:p>
            <a:endParaRPr lang="en-US" altLang="zh-CN" sz="1400" dirty="0" smtClean="0"/>
          </a:p>
          <a:p>
            <a:endParaRPr lang="en-US" altLang="zh-CN" sz="1400" dirty="0" smtClean="0"/>
          </a:p>
          <a:p>
            <a:endParaRPr lang="en-US" altLang="zh-CN" sz="1400" dirty="0" smtClean="0"/>
          </a:p>
          <a:p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780241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2947"/>
            <a:ext cx="8229600" cy="1143000"/>
          </a:xfrm>
        </p:spPr>
        <p:txBody>
          <a:bodyPr/>
          <a:lstStyle/>
          <a:p>
            <a:r>
              <a:rPr kumimoji="1" lang="zh-CN" altLang="en-US" dirty="0" smtClean="0"/>
              <a:t>启动流程</a:t>
            </a:r>
            <a:endParaRPr kumimoji="1" lang="zh-CN" altLang="en-US" dirty="0"/>
          </a:p>
        </p:txBody>
      </p:sp>
      <p:grpSp>
        <p:nvGrpSpPr>
          <p:cNvPr id="53" name="组 52"/>
          <p:cNvGrpSpPr/>
          <p:nvPr/>
        </p:nvGrpSpPr>
        <p:grpSpPr>
          <a:xfrm>
            <a:off x="2150114" y="1437109"/>
            <a:ext cx="4723425" cy="5116471"/>
            <a:chOff x="2138513" y="1417638"/>
            <a:chExt cx="4723425" cy="5116471"/>
          </a:xfrm>
        </p:grpSpPr>
        <p:sp>
          <p:nvSpPr>
            <p:cNvPr id="7" name="可选流程 6"/>
            <p:cNvSpPr/>
            <p:nvPr/>
          </p:nvSpPr>
          <p:spPr>
            <a:xfrm>
              <a:off x="4015064" y="1417638"/>
              <a:ext cx="993523" cy="395117"/>
            </a:xfrm>
            <a:prstGeom prst="flowChartAlternateProces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启动</a:t>
              </a:r>
              <a:endParaRPr kumimoji="1" lang="zh-CN" altLang="en-US" dirty="0"/>
            </a:p>
          </p:txBody>
        </p:sp>
        <p:sp>
          <p:nvSpPr>
            <p:cNvPr id="8" name="决策 7"/>
            <p:cNvSpPr/>
            <p:nvPr/>
          </p:nvSpPr>
          <p:spPr>
            <a:xfrm>
              <a:off x="3656008" y="2191692"/>
              <a:ext cx="1690582" cy="419904"/>
            </a:xfrm>
            <a:prstGeom prst="flowChartDecisi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dirty="0" smtClean="0"/>
                <a:t>检测登录信息</a:t>
              </a:r>
              <a:endParaRPr kumimoji="1" lang="zh-CN" altLang="en-US" sz="900" dirty="0"/>
            </a:p>
          </p:txBody>
        </p:sp>
        <p:sp>
          <p:nvSpPr>
            <p:cNvPr id="9" name="折角形 8"/>
            <p:cNvSpPr/>
            <p:nvPr/>
          </p:nvSpPr>
          <p:spPr>
            <a:xfrm>
              <a:off x="3933123" y="3041740"/>
              <a:ext cx="1157405" cy="501836"/>
            </a:xfrm>
            <a:prstGeom prst="foldedCorner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启动页面</a:t>
              </a:r>
              <a:endParaRPr kumimoji="1" lang="zh-CN" altLang="en-US" dirty="0"/>
            </a:p>
          </p:txBody>
        </p:sp>
        <p:cxnSp>
          <p:nvCxnSpPr>
            <p:cNvPr id="11" name="直线箭头连接符 10"/>
            <p:cNvCxnSpPr>
              <a:stCxn id="7" idx="2"/>
              <a:endCxn id="8" idx="0"/>
            </p:cNvCxnSpPr>
            <p:nvPr/>
          </p:nvCxnSpPr>
          <p:spPr>
            <a:xfrm flipH="1">
              <a:off x="4501299" y="1812755"/>
              <a:ext cx="10527" cy="37893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箭头连接符 12"/>
            <p:cNvCxnSpPr>
              <a:stCxn id="8" idx="2"/>
              <a:endCxn id="9" idx="0"/>
            </p:cNvCxnSpPr>
            <p:nvPr/>
          </p:nvCxnSpPr>
          <p:spPr>
            <a:xfrm>
              <a:off x="4501299" y="2611596"/>
              <a:ext cx="10527" cy="43014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折角形 14"/>
            <p:cNvSpPr/>
            <p:nvPr/>
          </p:nvSpPr>
          <p:spPr>
            <a:xfrm>
              <a:off x="3933123" y="6052756"/>
              <a:ext cx="1157405" cy="481353"/>
            </a:xfrm>
            <a:prstGeom prst="foldedCorner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用户首页</a:t>
              </a:r>
              <a:endParaRPr kumimoji="1" lang="zh-CN" altLang="en-US" dirty="0"/>
            </a:p>
          </p:txBody>
        </p:sp>
        <p:cxnSp>
          <p:nvCxnSpPr>
            <p:cNvPr id="20" name="肘形连接符 19"/>
            <p:cNvCxnSpPr>
              <a:stCxn id="8" idx="3"/>
              <a:endCxn id="15" idx="3"/>
            </p:cNvCxnSpPr>
            <p:nvPr/>
          </p:nvCxnSpPr>
          <p:spPr>
            <a:xfrm flipH="1">
              <a:off x="5090528" y="2401644"/>
              <a:ext cx="256062" cy="3891789"/>
            </a:xfrm>
            <a:prstGeom prst="bentConnector3">
              <a:avLst>
                <a:gd name="adj1" fmla="val -289276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3775363" y="2641685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000" dirty="0" smtClean="0"/>
                <a:t>未曾登录</a:t>
              </a:r>
              <a:endParaRPr kumimoji="1" lang="zh-CN" altLang="en-US" sz="1000" dirty="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036071" y="3164639"/>
              <a:ext cx="8258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000" dirty="0" smtClean="0"/>
                <a:t>有登录信息</a:t>
              </a:r>
              <a:endParaRPr kumimoji="1" lang="zh-CN" altLang="en-US" sz="1000" dirty="0"/>
            </a:p>
          </p:txBody>
        </p:sp>
        <p:sp>
          <p:nvSpPr>
            <p:cNvPr id="27" name="折角形 26"/>
            <p:cNvSpPr/>
            <p:nvPr/>
          </p:nvSpPr>
          <p:spPr>
            <a:xfrm>
              <a:off x="3951437" y="4618940"/>
              <a:ext cx="1120778" cy="481353"/>
            </a:xfrm>
            <a:prstGeom prst="foldedCorner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登录页面</a:t>
              </a:r>
              <a:endParaRPr kumimoji="1" lang="zh-CN" altLang="en-US" dirty="0"/>
            </a:p>
          </p:txBody>
        </p:sp>
        <p:sp>
          <p:nvSpPr>
            <p:cNvPr id="28" name="折角形 27"/>
            <p:cNvSpPr/>
            <p:nvPr/>
          </p:nvSpPr>
          <p:spPr>
            <a:xfrm>
              <a:off x="2138513" y="4613817"/>
              <a:ext cx="1120778" cy="481353"/>
            </a:xfrm>
            <a:prstGeom prst="foldedCorner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注册页面</a:t>
              </a:r>
              <a:endParaRPr kumimoji="1" lang="zh-CN" altLang="en-US" dirty="0"/>
            </a:p>
          </p:txBody>
        </p:sp>
        <p:sp>
          <p:nvSpPr>
            <p:cNvPr id="30" name="决策 29"/>
            <p:cNvSpPr/>
            <p:nvPr/>
          </p:nvSpPr>
          <p:spPr>
            <a:xfrm>
              <a:off x="3656008" y="3890567"/>
              <a:ext cx="1690582" cy="419904"/>
            </a:xfrm>
            <a:prstGeom prst="flowChartDecisi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dirty="0" smtClean="0"/>
                <a:t>用户自行选择</a:t>
              </a:r>
              <a:endParaRPr kumimoji="1" lang="zh-CN" altLang="en-US" sz="900" dirty="0"/>
            </a:p>
          </p:txBody>
        </p:sp>
        <p:cxnSp>
          <p:nvCxnSpPr>
            <p:cNvPr id="31" name="直线箭头连接符 30"/>
            <p:cNvCxnSpPr>
              <a:stCxn id="9" idx="2"/>
              <a:endCxn id="30" idx="0"/>
            </p:cNvCxnSpPr>
            <p:nvPr/>
          </p:nvCxnSpPr>
          <p:spPr>
            <a:xfrm flipH="1">
              <a:off x="4501299" y="3543576"/>
              <a:ext cx="10527" cy="346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箭头连接符 34"/>
            <p:cNvCxnSpPr>
              <a:stCxn id="30" idx="2"/>
              <a:endCxn id="27" idx="0"/>
            </p:cNvCxnSpPr>
            <p:nvPr/>
          </p:nvCxnSpPr>
          <p:spPr>
            <a:xfrm>
              <a:off x="4501299" y="4310471"/>
              <a:ext cx="10527" cy="30846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肘形连接符 38"/>
            <p:cNvCxnSpPr>
              <a:stCxn id="30" idx="1"/>
              <a:endCxn id="28" idx="0"/>
            </p:cNvCxnSpPr>
            <p:nvPr/>
          </p:nvCxnSpPr>
          <p:spPr>
            <a:xfrm rot="10800000" flipV="1">
              <a:off x="2698902" y="4100519"/>
              <a:ext cx="957106" cy="513298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肘形连接符 44"/>
            <p:cNvCxnSpPr>
              <a:stCxn id="28" idx="2"/>
            </p:cNvCxnSpPr>
            <p:nvPr/>
          </p:nvCxnSpPr>
          <p:spPr>
            <a:xfrm rot="16200000" flipH="1">
              <a:off x="3409331" y="4384741"/>
              <a:ext cx="392067" cy="1812924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线箭头连接符 46"/>
            <p:cNvCxnSpPr>
              <a:stCxn id="27" idx="2"/>
              <a:endCxn id="15" idx="0"/>
            </p:cNvCxnSpPr>
            <p:nvPr/>
          </p:nvCxnSpPr>
          <p:spPr>
            <a:xfrm>
              <a:off x="4511826" y="5100293"/>
              <a:ext cx="0" cy="95246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本框 47"/>
            <p:cNvSpPr txBox="1"/>
            <p:nvPr/>
          </p:nvSpPr>
          <p:spPr>
            <a:xfrm>
              <a:off x="3009745" y="3767456"/>
              <a:ext cx="8258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000" dirty="0" smtClean="0"/>
                <a:t>未注册用户</a:t>
              </a:r>
              <a:endParaRPr kumimoji="1" lang="zh-CN" altLang="en-US" sz="1000" dirty="0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656007" y="4330955"/>
              <a:ext cx="8258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000" dirty="0" smtClean="0"/>
                <a:t>已注册用户</a:t>
              </a:r>
              <a:endParaRPr kumimoji="1" lang="zh-CN" altLang="en-US" sz="1000" dirty="0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2830140" y="5241016"/>
              <a:ext cx="10823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000" dirty="0" smtClean="0"/>
                <a:t>成功后自动登录</a:t>
              </a:r>
              <a:endParaRPr kumimoji="1" lang="zh-CN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67163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 13"/>
          <p:cNvGrpSpPr/>
          <p:nvPr/>
        </p:nvGrpSpPr>
        <p:grpSpPr>
          <a:xfrm>
            <a:off x="4728911" y="1608912"/>
            <a:ext cx="3328816" cy="4964636"/>
            <a:chOff x="4619371" y="1692374"/>
            <a:chExt cx="3328816" cy="4964636"/>
          </a:xfrm>
        </p:grpSpPr>
        <p:sp>
          <p:nvSpPr>
            <p:cNvPr id="5" name="矩形 4"/>
            <p:cNvSpPr/>
            <p:nvPr/>
          </p:nvSpPr>
          <p:spPr>
            <a:xfrm>
              <a:off x="4619371" y="1692374"/>
              <a:ext cx="3328816" cy="496463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4619371" y="1692374"/>
              <a:ext cx="3328816" cy="36617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Adobe 黑体 Std R"/>
                <a:ea typeface="Adobe 黑体 Std R"/>
                <a:cs typeface="Adobe 黑体 Std R"/>
              </a:endParaRPr>
            </a:p>
          </p:txBody>
        </p:sp>
      </p:grpSp>
      <p:sp>
        <p:nvSpPr>
          <p:cNvPr id="19" name="圆角矩形 18"/>
          <p:cNvSpPr/>
          <p:nvPr/>
        </p:nvSpPr>
        <p:spPr>
          <a:xfrm>
            <a:off x="4883113" y="6126163"/>
            <a:ext cx="506155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登录</a:t>
            </a:r>
            <a:endParaRPr kumimoji="1" lang="zh-CN" altLang="en-US" sz="1100" dirty="0"/>
          </a:p>
        </p:txBody>
      </p:sp>
      <p:sp>
        <p:nvSpPr>
          <p:cNvPr id="20" name="圆角矩形 19"/>
          <p:cNvSpPr/>
          <p:nvPr/>
        </p:nvSpPr>
        <p:spPr>
          <a:xfrm>
            <a:off x="7433688" y="6126163"/>
            <a:ext cx="506155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注册</a:t>
            </a:r>
            <a:endParaRPr kumimoji="1" lang="zh-CN" altLang="en-US" sz="1100" dirty="0"/>
          </a:p>
        </p:txBody>
      </p:sp>
      <p:grpSp>
        <p:nvGrpSpPr>
          <p:cNvPr id="10" name="组合 9"/>
          <p:cNvGrpSpPr/>
          <p:nvPr/>
        </p:nvGrpSpPr>
        <p:grpSpPr>
          <a:xfrm>
            <a:off x="4845485" y="2091354"/>
            <a:ext cx="3087868" cy="1778598"/>
            <a:chOff x="4845485" y="2091354"/>
            <a:chExt cx="3087868" cy="2015982"/>
          </a:xfrm>
        </p:grpSpPr>
        <p:sp>
          <p:nvSpPr>
            <p:cNvPr id="18" name="矩形标注 17"/>
            <p:cNvSpPr/>
            <p:nvPr/>
          </p:nvSpPr>
          <p:spPr>
            <a:xfrm>
              <a:off x="4845485" y="2091355"/>
              <a:ext cx="3087868" cy="2015981"/>
            </a:xfrm>
            <a:prstGeom prst="wedgeRectCallout">
              <a:avLst>
                <a:gd name="adj1" fmla="val -54083"/>
                <a:gd name="adj2" fmla="val -22159"/>
              </a:avLst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pic>
          <p:nvPicPr>
            <p:cNvPr id="6" name="图片 5" descr="IMG_0303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3145" y="2091354"/>
              <a:ext cx="2649593" cy="1593931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4961320" y="3685286"/>
              <a:ext cx="17586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/>
                <a:t>川藏南线</a:t>
              </a:r>
              <a:endParaRPr kumimoji="1" lang="zh-CN" altLang="en-US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207720" y="3685286"/>
              <a:ext cx="635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210</a:t>
              </a:r>
              <a:endParaRPr kumimoji="1"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kumimoji="1" lang="zh-CN" altLang="en-US" dirty="0" smtClean="0"/>
              <a:t>启动页面（线路）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506651" cy="4525963"/>
          </a:xfrm>
        </p:spPr>
        <p:txBody>
          <a:bodyPr/>
          <a:lstStyle/>
          <a:p>
            <a:r>
              <a:rPr kumimoji="1" lang="zh-CN" altLang="en-US" sz="1800" dirty="0" smtClean="0"/>
              <a:t>该页面为启动应用时展示的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单击状态展示区，可进入</a:t>
            </a:r>
            <a:r>
              <a:rPr kumimoji="1" lang="zh-CN" altLang="en-US" sz="1800" dirty="0"/>
              <a:t>该</a:t>
            </a:r>
            <a:r>
              <a:rPr kumimoji="1" lang="zh-CN" altLang="en-US" sz="1800" dirty="0" smtClean="0"/>
              <a:t>线路上的</a:t>
            </a:r>
            <a:r>
              <a:rPr kumimoji="1" lang="zh-CN" altLang="en-US" sz="1800" dirty="0" smtClean="0">
                <a:hlinkClick r:id="rId3" action="ppaction://hlinksldjump"/>
              </a:rPr>
              <a:t>图片展示页面</a:t>
            </a:r>
            <a:endParaRPr kumimoji="1" lang="en-US" altLang="zh-CN" sz="1800" dirty="0" smtClean="0"/>
          </a:p>
          <a:p>
            <a:r>
              <a:rPr kumimoji="1" lang="zh-CN" altLang="en-US" sz="1800" dirty="0"/>
              <a:t>该</a:t>
            </a:r>
            <a:r>
              <a:rPr kumimoji="1" lang="zh-CN" altLang="en-US" sz="1800" dirty="0" smtClean="0"/>
              <a:t>页面有两种展示方式，</a:t>
            </a:r>
            <a:endParaRPr kumimoji="1" lang="en-US" altLang="zh-CN" sz="1800" dirty="0" smtClean="0"/>
          </a:p>
          <a:p>
            <a:pPr lvl="1"/>
            <a:r>
              <a:rPr kumimoji="1" lang="zh-CN" altLang="en-US" sz="1400" dirty="0" smtClean="0"/>
              <a:t>线路：热门旅行线路</a:t>
            </a:r>
            <a:endParaRPr kumimoji="1" lang="en-US" altLang="zh-CN" sz="1400" dirty="0" smtClean="0"/>
          </a:p>
          <a:p>
            <a:pPr lvl="1"/>
            <a:r>
              <a:rPr kumimoji="1" lang="zh-CN" altLang="en-US" sz="1400" dirty="0" smtClean="0">
                <a:hlinkClick r:id="rId4" action="ppaction://hlinksldjump"/>
              </a:rPr>
              <a:t>旅程</a:t>
            </a:r>
            <a:r>
              <a:rPr kumimoji="1" lang="zh-CN" altLang="en-US" sz="1400" dirty="0" smtClean="0"/>
              <a:t>：热门旅程</a:t>
            </a:r>
            <a:endParaRPr kumimoji="1" lang="en-US" altLang="zh-CN" sz="1400" dirty="0"/>
          </a:p>
          <a:p>
            <a:r>
              <a:rPr kumimoji="1" lang="zh-CN" altLang="en-US" sz="1800" dirty="0" smtClean="0"/>
              <a:t>点击搜索进入</a:t>
            </a:r>
            <a:r>
              <a:rPr kumimoji="1" lang="zh-CN" altLang="en-US" sz="1800" dirty="0" smtClean="0">
                <a:hlinkClick r:id="rId5" action="ppaction://hlinksldjump"/>
              </a:rPr>
              <a:t>线路列表</a:t>
            </a:r>
            <a:r>
              <a:rPr kumimoji="1" lang="zh-CN" altLang="en-US" sz="1800" dirty="0" smtClean="0"/>
              <a:t>页面，可以搜索线路</a:t>
            </a:r>
            <a:endParaRPr kumimoji="1" lang="en-US" altLang="zh-CN" sz="1800" dirty="0" smtClean="0"/>
          </a:p>
        </p:txBody>
      </p:sp>
      <p:sp>
        <p:nvSpPr>
          <p:cNvPr id="25" name="圆角矩形 24"/>
          <p:cNvSpPr/>
          <p:nvPr/>
        </p:nvSpPr>
        <p:spPr>
          <a:xfrm>
            <a:off x="5403543" y="1646547"/>
            <a:ext cx="506155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线路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5954792" y="1658489"/>
            <a:ext cx="506155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旅程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7427198" y="1658270"/>
            <a:ext cx="506155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分类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4849385" y="4009169"/>
            <a:ext cx="3087868" cy="2015982"/>
            <a:chOff x="4845485" y="2091354"/>
            <a:chExt cx="3087868" cy="2015982"/>
          </a:xfrm>
        </p:grpSpPr>
        <p:sp>
          <p:nvSpPr>
            <p:cNvPr id="29" name="矩形标注 28"/>
            <p:cNvSpPr/>
            <p:nvPr/>
          </p:nvSpPr>
          <p:spPr>
            <a:xfrm>
              <a:off x="4845485" y="2091355"/>
              <a:ext cx="3087868" cy="2015981"/>
            </a:xfrm>
            <a:prstGeom prst="wedgeRectCallout">
              <a:avLst>
                <a:gd name="adj1" fmla="val -54083"/>
                <a:gd name="adj2" fmla="val -22159"/>
              </a:avLst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pic>
          <p:nvPicPr>
            <p:cNvPr id="30" name="图片 29" descr="IMG_0303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3145" y="2091354"/>
              <a:ext cx="2649593" cy="1593931"/>
            </a:xfrm>
            <a:prstGeom prst="rect">
              <a:avLst/>
            </a:prstGeom>
          </p:spPr>
        </p:pic>
        <p:sp>
          <p:nvSpPr>
            <p:cNvPr id="31" name="文本框 11"/>
            <p:cNvSpPr txBox="1"/>
            <p:nvPr/>
          </p:nvSpPr>
          <p:spPr>
            <a:xfrm>
              <a:off x="4961320" y="3685286"/>
              <a:ext cx="17586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/>
                <a:t>川藏南线</a:t>
              </a:r>
              <a:endParaRPr kumimoji="1" lang="zh-CN" altLang="en-US" dirty="0"/>
            </a:p>
          </p:txBody>
        </p:sp>
        <p:sp>
          <p:nvSpPr>
            <p:cNvPr id="32" name="文本框 22"/>
            <p:cNvSpPr txBox="1"/>
            <p:nvPr/>
          </p:nvSpPr>
          <p:spPr>
            <a:xfrm>
              <a:off x="7207720" y="3685286"/>
              <a:ext cx="635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210</a:t>
              </a:r>
              <a:endParaRPr kumimoji="1" lang="zh-CN" altLang="en-US" dirty="0"/>
            </a:p>
          </p:txBody>
        </p:sp>
      </p:grpSp>
      <p:sp>
        <p:nvSpPr>
          <p:cNvPr id="33" name="圆角矩形 32"/>
          <p:cNvSpPr/>
          <p:nvPr/>
        </p:nvSpPr>
        <p:spPr>
          <a:xfrm>
            <a:off x="4845485" y="1640359"/>
            <a:ext cx="506155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活动</a:t>
            </a:r>
            <a:endParaRPr kumimoji="1" lang="zh-CN" altLang="en-US" sz="1100" dirty="0"/>
          </a:p>
        </p:txBody>
      </p:sp>
      <p:sp>
        <p:nvSpPr>
          <p:cNvPr id="34" name="圆角矩形 33"/>
          <p:cNvSpPr/>
          <p:nvPr/>
        </p:nvSpPr>
        <p:spPr>
          <a:xfrm>
            <a:off x="6897597" y="1655804"/>
            <a:ext cx="506155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搜索</a:t>
            </a:r>
          </a:p>
        </p:txBody>
      </p:sp>
    </p:spTree>
    <p:extLst>
      <p:ext uri="{BB962C8B-B14F-4D97-AF65-F5344CB8AC3E}">
        <p14:creationId xmlns:p14="http://schemas.microsoft.com/office/powerpoint/2010/main" val="288186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1692" y="308953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启动页面（旅程）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2919046" cy="452596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该</a:t>
            </a:r>
            <a:r>
              <a:rPr lang="zh-CN" altLang="en-US" dirty="0" smtClean="0"/>
              <a:t>页面为热门旅程页面</a:t>
            </a:r>
            <a:endParaRPr lang="en-US" altLang="zh-CN" dirty="0" smtClean="0"/>
          </a:p>
          <a:p>
            <a:r>
              <a:rPr lang="zh-CN" altLang="en-US" dirty="0" smtClean="0"/>
              <a:t>游客可以浏览查看旅程，但不能参与评论</a:t>
            </a:r>
            <a:endParaRPr lang="en-US" altLang="zh-CN" dirty="0" smtClean="0"/>
          </a:p>
          <a:p>
            <a:r>
              <a:rPr lang="zh-CN" altLang="en-US" dirty="0" smtClean="0"/>
              <a:t>点击旅程，可进入该</a:t>
            </a:r>
            <a:r>
              <a:rPr lang="zh-CN" altLang="en-US" dirty="0" smtClean="0">
                <a:hlinkClick r:id="rId2" action="ppaction://hlinksldjump"/>
              </a:rPr>
              <a:t>旅程的内容页面</a:t>
            </a:r>
            <a:endParaRPr lang="en-US" altLang="zh-CN" dirty="0" smtClean="0"/>
          </a:p>
          <a:p>
            <a:r>
              <a:rPr lang="zh-CN" altLang="en-US" dirty="0" smtClean="0"/>
              <a:t>点击搜索可进入</a:t>
            </a:r>
            <a:r>
              <a:rPr lang="zh-CN" altLang="en-US" dirty="0" smtClean="0">
                <a:hlinkClick r:id="rId3" action="ppaction://hlinksldjump"/>
              </a:rPr>
              <a:t>旅程列表</a:t>
            </a:r>
            <a:endParaRPr lang="zh-CN" altLang="en-US" dirty="0"/>
          </a:p>
        </p:txBody>
      </p:sp>
      <p:grpSp>
        <p:nvGrpSpPr>
          <p:cNvPr id="21" name="组合 20"/>
          <p:cNvGrpSpPr/>
          <p:nvPr/>
        </p:nvGrpSpPr>
        <p:grpSpPr>
          <a:xfrm>
            <a:off x="5008880" y="1600200"/>
            <a:ext cx="3328816" cy="4964636"/>
            <a:chOff x="4728911" y="1608912"/>
            <a:chExt cx="3328816" cy="4964636"/>
          </a:xfrm>
        </p:grpSpPr>
        <p:grpSp>
          <p:nvGrpSpPr>
            <p:cNvPr id="4" name="组 4"/>
            <p:cNvGrpSpPr/>
            <p:nvPr/>
          </p:nvGrpSpPr>
          <p:grpSpPr>
            <a:xfrm>
              <a:off x="4728911" y="1608912"/>
              <a:ext cx="3328816" cy="4964636"/>
              <a:chOff x="4619371" y="1692374"/>
              <a:chExt cx="3328816" cy="4964636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4619371" y="1692374"/>
                <a:ext cx="3328816" cy="496463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619371" y="1692374"/>
                <a:ext cx="3328816" cy="36617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b="1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Adobe 黑体 Std R"/>
                  <a:ea typeface="Adobe 黑体 Std R"/>
                  <a:cs typeface="Adobe 黑体 Std R"/>
                </a:endParaRPr>
              </a:p>
            </p:txBody>
          </p:sp>
          <p:cxnSp>
            <p:nvCxnSpPr>
              <p:cNvPr id="7" name="直线箭头连接符 14"/>
              <p:cNvCxnSpPr/>
              <p:nvPr/>
            </p:nvCxnSpPr>
            <p:spPr>
              <a:xfrm>
                <a:off x="5318914" y="2654710"/>
                <a:ext cx="0" cy="386915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四角星 15"/>
              <p:cNvSpPr/>
              <p:nvPr/>
            </p:nvSpPr>
            <p:spPr>
              <a:xfrm>
                <a:off x="5201125" y="5745512"/>
                <a:ext cx="235578" cy="307246"/>
              </a:xfrm>
              <a:prstGeom prst="star4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zh-CN" dirty="0" smtClean="0"/>
              </a:p>
              <a:p>
                <a:pPr algn="ctr"/>
                <a:endParaRPr kumimoji="1" lang="zh-CN" altLang="en-US" dirty="0"/>
              </a:p>
            </p:txBody>
          </p:sp>
          <p:sp>
            <p:nvSpPr>
              <p:cNvPr id="9" name="四角星 16"/>
              <p:cNvSpPr/>
              <p:nvPr/>
            </p:nvSpPr>
            <p:spPr>
              <a:xfrm>
                <a:off x="5201125" y="4989651"/>
                <a:ext cx="235578" cy="307246"/>
              </a:xfrm>
              <a:prstGeom prst="star4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zh-CN" dirty="0" smtClean="0"/>
              </a:p>
              <a:p>
                <a:pPr algn="ctr"/>
                <a:endParaRPr kumimoji="1" lang="zh-CN" altLang="en-US" dirty="0"/>
              </a:p>
            </p:txBody>
          </p:sp>
          <p:sp>
            <p:nvSpPr>
              <p:cNvPr id="10" name="四角星 17"/>
              <p:cNvSpPr/>
              <p:nvPr/>
            </p:nvSpPr>
            <p:spPr>
              <a:xfrm>
                <a:off x="5201125" y="2998685"/>
                <a:ext cx="235578" cy="307246"/>
              </a:xfrm>
              <a:prstGeom prst="star4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zh-CN" dirty="0" smtClean="0"/>
              </a:p>
              <a:p>
                <a:pPr algn="ctr"/>
                <a:endParaRPr kumimoji="1" lang="zh-CN" altLang="en-US" dirty="0"/>
              </a:p>
            </p:txBody>
          </p:sp>
        </p:grpSp>
        <p:pic>
          <p:nvPicPr>
            <p:cNvPr id="11" name="图片 10" descr="头像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8199" y="2915223"/>
              <a:ext cx="374409" cy="450819"/>
            </a:xfrm>
            <a:prstGeom prst="rect">
              <a:avLst/>
            </a:prstGeom>
          </p:spPr>
        </p:pic>
        <p:sp>
          <p:nvSpPr>
            <p:cNvPr id="12" name="矩形标注 11"/>
            <p:cNvSpPr/>
            <p:nvPr/>
          </p:nvSpPr>
          <p:spPr>
            <a:xfrm>
              <a:off x="5546243" y="2627139"/>
              <a:ext cx="2370896" cy="1648758"/>
            </a:xfrm>
            <a:prstGeom prst="wedgeRectCallout">
              <a:avLst>
                <a:gd name="adj1" fmla="val -54083"/>
                <a:gd name="adj2" fmla="val -22159"/>
              </a:avLst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pic>
          <p:nvPicPr>
            <p:cNvPr id="15" name="图片 14" descr="IMG_0303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7775" y="2669184"/>
              <a:ext cx="1675575" cy="1117050"/>
            </a:xfrm>
            <a:prstGeom prst="rect">
              <a:avLst/>
            </a:prstGeom>
          </p:spPr>
        </p:pic>
        <p:sp>
          <p:nvSpPr>
            <p:cNvPr id="16" name="文本框 10"/>
            <p:cNvSpPr txBox="1"/>
            <p:nvPr/>
          </p:nvSpPr>
          <p:spPr>
            <a:xfrm>
              <a:off x="5721580" y="3859496"/>
              <a:ext cx="2174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/>
                <a:t>重走川藏线</a:t>
              </a:r>
              <a:endParaRPr kumimoji="1" lang="zh-CN" altLang="en-US" dirty="0"/>
            </a:p>
          </p:txBody>
        </p:sp>
        <p:sp>
          <p:nvSpPr>
            <p:cNvPr id="17" name="文本框 11"/>
            <p:cNvSpPr txBox="1"/>
            <p:nvPr/>
          </p:nvSpPr>
          <p:spPr>
            <a:xfrm>
              <a:off x="7202658" y="3906564"/>
              <a:ext cx="635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CN" altLang="en-US" dirty="0"/>
            </a:p>
          </p:txBody>
        </p:sp>
      </p:grpSp>
      <p:sp>
        <p:nvSpPr>
          <p:cNvPr id="22" name="圆角矩形 21"/>
          <p:cNvSpPr/>
          <p:nvPr/>
        </p:nvSpPr>
        <p:spPr>
          <a:xfrm>
            <a:off x="5125454" y="1651638"/>
            <a:ext cx="506155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线路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5649720" y="1651638"/>
            <a:ext cx="506155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旅程</a:t>
            </a:r>
          </a:p>
        </p:txBody>
      </p:sp>
      <p:sp>
        <p:nvSpPr>
          <p:cNvPr id="24" name="圆角矩形 23"/>
          <p:cNvSpPr/>
          <p:nvPr/>
        </p:nvSpPr>
        <p:spPr>
          <a:xfrm>
            <a:off x="7707167" y="1651638"/>
            <a:ext cx="506155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搜索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5178168" y="6168393"/>
            <a:ext cx="506155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登录</a:t>
            </a:r>
            <a:endParaRPr kumimoji="1" lang="zh-CN" altLang="en-US" sz="1100" dirty="0"/>
          </a:p>
        </p:txBody>
      </p:sp>
      <p:sp>
        <p:nvSpPr>
          <p:cNvPr id="26" name="圆角矩形 25"/>
          <p:cNvSpPr/>
          <p:nvPr/>
        </p:nvSpPr>
        <p:spPr>
          <a:xfrm>
            <a:off x="7728743" y="6168393"/>
            <a:ext cx="506155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注册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6233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线路图片展示页面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446585" cy="452596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按热度排序展示该线路的所有图片</a:t>
            </a:r>
            <a:endParaRPr lang="en-US" altLang="zh-CN" dirty="0" smtClean="0"/>
          </a:p>
          <a:p>
            <a:r>
              <a:rPr lang="zh-CN" altLang="en-US" dirty="0" smtClean="0"/>
              <a:t>点击图片后可进入该图片所在的旅程页面</a:t>
            </a:r>
            <a:endParaRPr lang="en-US" altLang="zh-CN" dirty="0" smtClean="0"/>
          </a:p>
          <a:p>
            <a:r>
              <a:rPr lang="zh-CN" altLang="en-US" dirty="0"/>
              <a:t>登录</a:t>
            </a:r>
            <a:r>
              <a:rPr lang="zh-CN" altLang="en-US" dirty="0" smtClean="0"/>
              <a:t>用户可以搜藏该图片</a:t>
            </a:r>
            <a:endParaRPr lang="en-US" altLang="zh-CN" dirty="0" smtClean="0"/>
          </a:p>
          <a:p>
            <a:r>
              <a:rPr lang="zh-CN" altLang="en-US" dirty="0" smtClean="0"/>
              <a:t>点击线路详情进入线路详情页面</a:t>
            </a:r>
            <a:endParaRPr lang="zh-CN" altLang="en-US" dirty="0"/>
          </a:p>
        </p:txBody>
      </p:sp>
      <p:grpSp>
        <p:nvGrpSpPr>
          <p:cNvPr id="4" name="组 13"/>
          <p:cNvGrpSpPr/>
          <p:nvPr/>
        </p:nvGrpSpPr>
        <p:grpSpPr>
          <a:xfrm>
            <a:off x="4728911" y="1608912"/>
            <a:ext cx="3328816" cy="4964636"/>
            <a:chOff x="4619371" y="1692374"/>
            <a:chExt cx="3328816" cy="4964636"/>
          </a:xfrm>
        </p:grpSpPr>
        <p:sp>
          <p:nvSpPr>
            <p:cNvPr id="5" name="矩形 4"/>
            <p:cNvSpPr/>
            <p:nvPr/>
          </p:nvSpPr>
          <p:spPr>
            <a:xfrm>
              <a:off x="4619371" y="1692374"/>
              <a:ext cx="3328816" cy="496463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619371" y="1692374"/>
              <a:ext cx="3328816" cy="36617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Adobe 黑体 Std R"/>
                  <a:ea typeface="Adobe 黑体 Std R"/>
                  <a:cs typeface="Adobe 黑体 Std R"/>
                </a:rPr>
                <a:t>川藏南线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845485" y="2091354"/>
            <a:ext cx="3087868" cy="1778598"/>
            <a:chOff x="4845485" y="2091354"/>
            <a:chExt cx="3087868" cy="2015982"/>
          </a:xfrm>
        </p:grpSpPr>
        <p:sp>
          <p:nvSpPr>
            <p:cNvPr id="10" name="矩形标注 9"/>
            <p:cNvSpPr/>
            <p:nvPr/>
          </p:nvSpPr>
          <p:spPr>
            <a:xfrm>
              <a:off x="4845485" y="2091355"/>
              <a:ext cx="3087868" cy="2015981"/>
            </a:xfrm>
            <a:prstGeom prst="wedgeRectCallout">
              <a:avLst>
                <a:gd name="adj1" fmla="val -54083"/>
                <a:gd name="adj2" fmla="val -22159"/>
              </a:avLst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pic>
          <p:nvPicPr>
            <p:cNvPr id="11" name="图片 10" descr="IMG_0303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3145" y="2091354"/>
              <a:ext cx="2649593" cy="1593931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4961320" y="3685286"/>
              <a:ext cx="1758648" cy="418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重</a:t>
              </a:r>
              <a:r>
                <a:rPr kumimoji="1" lang="zh-CN" altLang="en-US" dirty="0" smtClean="0"/>
                <a:t>走川藏线</a:t>
              </a:r>
              <a:endParaRPr kumimoji="1" lang="zh-CN" altLang="en-US" dirty="0"/>
            </a:p>
          </p:txBody>
        </p:sp>
        <p:sp>
          <p:nvSpPr>
            <p:cNvPr id="13" name="文本框 22"/>
            <p:cNvSpPr txBox="1"/>
            <p:nvPr/>
          </p:nvSpPr>
          <p:spPr>
            <a:xfrm>
              <a:off x="7207720" y="3685286"/>
              <a:ext cx="635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210</a:t>
              </a:r>
              <a:endParaRPr kumimoji="1" lang="zh-CN" altLang="en-US" dirty="0"/>
            </a:p>
          </p:txBody>
        </p:sp>
      </p:grpSp>
      <p:sp>
        <p:nvSpPr>
          <p:cNvPr id="14" name="圆角矩形 13"/>
          <p:cNvSpPr/>
          <p:nvPr/>
        </p:nvSpPr>
        <p:spPr>
          <a:xfrm>
            <a:off x="4845485" y="1658270"/>
            <a:ext cx="506155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返回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7092462" y="1658270"/>
            <a:ext cx="840891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线路详情</a:t>
            </a:r>
            <a:endParaRPr kumimoji="1" lang="zh-CN" altLang="en-US" sz="1100" dirty="0"/>
          </a:p>
        </p:txBody>
      </p:sp>
      <p:grpSp>
        <p:nvGrpSpPr>
          <p:cNvPr id="17" name="组合 16"/>
          <p:cNvGrpSpPr/>
          <p:nvPr/>
        </p:nvGrpSpPr>
        <p:grpSpPr>
          <a:xfrm>
            <a:off x="4849385" y="4009169"/>
            <a:ext cx="3087868" cy="2015982"/>
            <a:chOff x="4845485" y="2091354"/>
            <a:chExt cx="3087868" cy="2015982"/>
          </a:xfrm>
        </p:grpSpPr>
        <p:sp>
          <p:nvSpPr>
            <p:cNvPr id="18" name="矩形标注 17"/>
            <p:cNvSpPr/>
            <p:nvPr/>
          </p:nvSpPr>
          <p:spPr>
            <a:xfrm>
              <a:off x="4845485" y="2091355"/>
              <a:ext cx="3087868" cy="2015981"/>
            </a:xfrm>
            <a:prstGeom prst="wedgeRectCallout">
              <a:avLst>
                <a:gd name="adj1" fmla="val -54083"/>
                <a:gd name="adj2" fmla="val -22159"/>
              </a:avLst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pic>
          <p:nvPicPr>
            <p:cNvPr id="19" name="图片 18" descr="IMG_0303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3145" y="2091354"/>
              <a:ext cx="2649593" cy="1593931"/>
            </a:xfrm>
            <a:prstGeom prst="rect">
              <a:avLst/>
            </a:prstGeom>
          </p:spPr>
        </p:pic>
        <p:sp>
          <p:nvSpPr>
            <p:cNvPr id="20" name="文本框 11"/>
            <p:cNvSpPr txBox="1"/>
            <p:nvPr/>
          </p:nvSpPr>
          <p:spPr>
            <a:xfrm>
              <a:off x="4961320" y="3685286"/>
              <a:ext cx="17586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西藏游</a:t>
              </a:r>
            </a:p>
          </p:txBody>
        </p:sp>
        <p:sp>
          <p:nvSpPr>
            <p:cNvPr id="21" name="文本框 22"/>
            <p:cNvSpPr txBox="1"/>
            <p:nvPr/>
          </p:nvSpPr>
          <p:spPr>
            <a:xfrm>
              <a:off x="7207720" y="3685286"/>
              <a:ext cx="635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210</a:t>
              </a:r>
              <a:endParaRPr kumimoji="1" lang="zh-CN" altLang="en-US" dirty="0"/>
            </a:p>
          </p:txBody>
        </p:sp>
      </p:grpSp>
      <p:sp>
        <p:nvSpPr>
          <p:cNvPr id="22" name="五角星 21"/>
          <p:cNvSpPr/>
          <p:nvPr/>
        </p:nvSpPr>
        <p:spPr>
          <a:xfrm>
            <a:off x="6951784" y="3600804"/>
            <a:ext cx="199293" cy="162922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707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活动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610708" cy="4525963"/>
          </a:xfrm>
        </p:spPr>
        <p:txBody>
          <a:bodyPr/>
          <a:lstStyle/>
          <a:p>
            <a:r>
              <a:rPr lang="zh-CN" altLang="en-US" dirty="0" smtClean="0"/>
              <a:t>此处为自驾游公司发布的自驾游活动展示区</a:t>
            </a:r>
            <a:endParaRPr lang="en-US" altLang="zh-CN" dirty="0" smtClean="0"/>
          </a:p>
          <a:p>
            <a:r>
              <a:rPr lang="zh-CN" altLang="en-US" dirty="0" smtClean="0"/>
              <a:t>点击具体的图片条后进入该线路的详细情况，登录用户可以选择参加活动</a:t>
            </a:r>
            <a:endParaRPr lang="zh-CN" altLang="en-US" dirty="0"/>
          </a:p>
        </p:txBody>
      </p:sp>
      <p:grpSp>
        <p:nvGrpSpPr>
          <p:cNvPr id="4" name="组 13"/>
          <p:cNvGrpSpPr/>
          <p:nvPr/>
        </p:nvGrpSpPr>
        <p:grpSpPr>
          <a:xfrm>
            <a:off x="4728911" y="1608912"/>
            <a:ext cx="3328816" cy="4964636"/>
            <a:chOff x="4619371" y="1692374"/>
            <a:chExt cx="3328816" cy="4964636"/>
          </a:xfrm>
        </p:grpSpPr>
        <p:sp>
          <p:nvSpPr>
            <p:cNvPr id="5" name="矩形 4"/>
            <p:cNvSpPr/>
            <p:nvPr/>
          </p:nvSpPr>
          <p:spPr>
            <a:xfrm>
              <a:off x="4619371" y="1692374"/>
              <a:ext cx="3328816" cy="496463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619371" y="1692374"/>
              <a:ext cx="3328816" cy="36617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Adobe 黑体 Std R"/>
                <a:ea typeface="Adobe 黑体 Std R"/>
                <a:cs typeface="Adobe 黑体 Std R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845485" y="2091354"/>
            <a:ext cx="3087868" cy="1778598"/>
            <a:chOff x="4845485" y="2091354"/>
            <a:chExt cx="3087868" cy="2015982"/>
          </a:xfrm>
        </p:grpSpPr>
        <p:sp>
          <p:nvSpPr>
            <p:cNvPr id="10" name="矩形标注 9"/>
            <p:cNvSpPr/>
            <p:nvPr/>
          </p:nvSpPr>
          <p:spPr>
            <a:xfrm>
              <a:off x="4845485" y="2091355"/>
              <a:ext cx="3087868" cy="2015981"/>
            </a:xfrm>
            <a:prstGeom prst="wedgeRectCallout">
              <a:avLst>
                <a:gd name="adj1" fmla="val -54083"/>
                <a:gd name="adj2" fmla="val -22159"/>
              </a:avLst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pic>
          <p:nvPicPr>
            <p:cNvPr id="11" name="图片 10" descr="IMG_0303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3145" y="2091354"/>
              <a:ext cx="2649593" cy="1593931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4961320" y="3685286"/>
              <a:ext cx="2154588" cy="313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dirty="0"/>
                <a:t>川</a:t>
              </a:r>
              <a:r>
                <a:rPr kumimoji="1" lang="zh-CN" altLang="en-US" sz="1200" dirty="0" smtClean="0"/>
                <a:t>西</a:t>
              </a:r>
              <a:r>
                <a:rPr kumimoji="1" lang="en-US" altLang="zh-CN" sz="1200" dirty="0" smtClean="0"/>
                <a:t>5</a:t>
              </a:r>
              <a:r>
                <a:rPr kumimoji="1" lang="zh-CN" altLang="en-US" sz="1200" dirty="0" smtClean="0"/>
                <a:t>日游</a:t>
              </a:r>
              <a:r>
                <a:rPr kumimoji="1" lang="en-US" altLang="zh-CN" sz="1200" dirty="0" smtClean="0"/>
                <a:t>-</a:t>
              </a:r>
              <a:r>
                <a:rPr kumimoji="1" lang="zh-CN" altLang="en-US" sz="1200" dirty="0" smtClean="0"/>
                <a:t>路之友俱乐部</a:t>
              </a:r>
              <a:endParaRPr kumimoji="1" lang="zh-CN" altLang="en-US" sz="1200" dirty="0"/>
            </a:p>
          </p:txBody>
        </p:sp>
        <p:sp>
          <p:nvSpPr>
            <p:cNvPr id="13" name="文本框 22"/>
            <p:cNvSpPr txBox="1"/>
            <p:nvPr/>
          </p:nvSpPr>
          <p:spPr>
            <a:xfrm>
              <a:off x="7207720" y="3685286"/>
              <a:ext cx="635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210</a:t>
              </a:r>
              <a:endParaRPr kumimoji="1" lang="zh-CN" altLang="en-US" dirty="0"/>
            </a:p>
          </p:txBody>
        </p:sp>
      </p:grpSp>
      <p:sp>
        <p:nvSpPr>
          <p:cNvPr id="16" name="圆角矩形 15"/>
          <p:cNvSpPr/>
          <p:nvPr/>
        </p:nvSpPr>
        <p:spPr>
          <a:xfrm>
            <a:off x="7427198" y="1658270"/>
            <a:ext cx="506155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分类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4849385" y="4009169"/>
            <a:ext cx="3087868" cy="2015982"/>
            <a:chOff x="4845485" y="2091354"/>
            <a:chExt cx="3087868" cy="2015982"/>
          </a:xfrm>
        </p:grpSpPr>
        <p:sp>
          <p:nvSpPr>
            <p:cNvPr id="18" name="矩形标注 17"/>
            <p:cNvSpPr/>
            <p:nvPr/>
          </p:nvSpPr>
          <p:spPr>
            <a:xfrm>
              <a:off x="4845485" y="2091355"/>
              <a:ext cx="3087868" cy="2015981"/>
            </a:xfrm>
            <a:prstGeom prst="wedgeRectCallout">
              <a:avLst>
                <a:gd name="adj1" fmla="val -54083"/>
                <a:gd name="adj2" fmla="val -22159"/>
              </a:avLst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pic>
          <p:nvPicPr>
            <p:cNvPr id="19" name="图片 18" descr="IMG_0303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3145" y="2091354"/>
              <a:ext cx="2649593" cy="1593931"/>
            </a:xfrm>
            <a:prstGeom prst="rect">
              <a:avLst/>
            </a:prstGeom>
          </p:spPr>
        </p:pic>
        <p:sp>
          <p:nvSpPr>
            <p:cNvPr id="20" name="文本框 11"/>
            <p:cNvSpPr txBox="1"/>
            <p:nvPr/>
          </p:nvSpPr>
          <p:spPr>
            <a:xfrm>
              <a:off x="4961320" y="3685286"/>
              <a:ext cx="17586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/>
                <a:t>川藏南线</a:t>
              </a:r>
              <a:endParaRPr kumimoji="1" lang="zh-CN" altLang="en-US" dirty="0"/>
            </a:p>
          </p:txBody>
        </p:sp>
        <p:sp>
          <p:nvSpPr>
            <p:cNvPr id="21" name="文本框 22"/>
            <p:cNvSpPr txBox="1"/>
            <p:nvPr/>
          </p:nvSpPr>
          <p:spPr>
            <a:xfrm>
              <a:off x="7207720" y="3685286"/>
              <a:ext cx="635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210</a:t>
              </a:r>
              <a:endParaRPr kumimoji="1" lang="zh-CN" altLang="en-US" dirty="0"/>
            </a:p>
          </p:txBody>
        </p:sp>
      </p:grpSp>
      <p:sp>
        <p:nvSpPr>
          <p:cNvPr id="22" name="圆角矩形 21"/>
          <p:cNvSpPr/>
          <p:nvPr/>
        </p:nvSpPr>
        <p:spPr>
          <a:xfrm>
            <a:off x="4845485" y="1640359"/>
            <a:ext cx="506155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返回</a:t>
            </a:r>
          </a:p>
        </p:txBody>
      </p:sp>
    </p:spTree>
    <p:extLst>
      <p:ext uri="{BB962C8B-B14F-4D97-AF65-F5344CB8AC3E}">
        <p14:creationId xmlns:p14="http://schemas.microsoft.com/office/powerpoint/2010/main" val="2114680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活动详细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774831" cy="4525963"/>
          </a:xfrm>
        </p:spPr>
        <p:txBody>
          <a:bodyPr/>
          <a:lstStyle/>
          <a:p>
            <a:r>
              <a:rPr lang="zh-CN" altLang="en-US" dirty="0"/>
              <a:t>自驾游</a:t>
            </a:r>
            <a:r>
              <a:rPr lang="zh-CN" altLang="en-US" dirty="0" smtClean="0"/>
              <a:t>公司发布的旅行线路，可以加入该线路进行讨论</a:t>
            </a:r>
            <a:endParaRPr lang="zh-CN" altLang="en-US" dirty="0"/>
          </a:p>
        </p:txBody>
      </p:sp>
      <p:grpSp>
        <p:nvGrpSpPr>
          <p:cNvPr id="19" name="组 9"/>
          <p:cNvGrpSpPr/>
          <p:nvPr/>
        </p:nvGrpSpPr>
        <p:grpSpPr>
          <a:xfrm>
            <a:off x="5098562" y="1539597"/>
            <a:ext cx="3328816" cy="4964636"/>
            <a:chOff x="4650602" y="1600200"/>
            <a:chExt cx="3328816" cy="4964636"/>
          </a:xfrm>
        </p:grpSpPr>
        <p:grpSp>
          <p:nvGrpSpPr>
            <p:cNvPr id="20" name="组 10"/>
            <p:cNvGrpSpPr/>
            <p:nvPr/>
          </p:nvGrpSpPr>
          <p:grpSpPr>
            <a:xfrm>
              <a:off x="4650602" y="1600200"/>
              <a:ext cx="3328816" cy="4964636"/>
              <a:chOff x="4619371" y="1692374"/>
              <a:chExt cx="3328816" cy="4964636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4619371" y="1692374"/>
                <a:ext cx="3328816" cy="496463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4619371" y="1692374"/>
                <a:ext cx="3328816" cy="36617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>
                    <a:ln w="18000">
                      <a:solidFill>
                        <a:schemeClr val="accent2">
                          <a:satMod val="140000"/>
                        </a:schemeClr>
                      </a:solidFill>
                      <a:prstDash val="solid"/>
                      <a:miter lim="800000"/>
                    </a:ln>
                    <a:solidFill>
                      <a:schemeClr val="bg1"/>
                    </a:solidFill>
                    <a:effectLst>
                      <a:outerShdw blurRad="25500" dist="23000" dir="7020000" algn="tl">
                        <a:srgbClr val="000000">
                          <a:alpha val="50000"/>
                        </a:srgbClr>
                      </a:outerShdw>
                    </a:effectLst>
                    <a:latin typeface="Adobe 黑体 Std R"/>
                    <a:ea typeface="Adobe 黑体 Std R"/>
                    <a:cs typeface="Adobe 黑体 Std R"/>
                  </a:rPr>
                  <a:t>活动</a:t>
                </a:r>
              </a:p>
            </p:txBody>
          </p:sp>
        </p:grpSp>
        <p:sp>
          <p:nvSpPr>
            <p:cNvPr id="21" name="圆角矩形 20"/>
            <p:cNvSpPr/>
            <p:nvPr/>
          </p:nvSpPr>
          <p:spPr>
            <a:xfrm>
              <a:off x="4767176" y="1652255"/>
              <a:ext cx="506155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 smtClean="0"/>
                <a:t>返回</a:t>
              </a:r>
              <a:endParaRPr kumimoji="1" lang="zh-CN" altLang="en-US" sz="1100" dirty="0"/>
            </a:p>
          </p:txBody>
        </p:sp>
        <p:sp>
          <p:nvSpPr>
            <p:cNvPr id="22" name="文本框 17"/>
            <p:cNvSpPr txBox="1"/>
            <p:nvPr/>
          </p:nvSpPr>
          <p:spPr>
            <a:xfrm>
              <a:off x="7220026" y="3913958"/>
              <a:ext cx="635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CN" altLang="en-US" dirty="0"/>
            </a:p>
          </p:txBody>
        </p:sp>
      </p:grpSp>
      <p:sp>
        <p:nvSpPr>
          <p:cNvPr id="25" name="五边形 24"/>
          <p:cNvSpPr/>
          <p:nvPr/>
        </p:nvSpPr>
        <p:spPr>
          <a:xfrm>
            <a:off x="5197316" y="2063735"/>
            <a:ext cx="1047949" cy="525821"/>
          </a:xfrm>
          <a:prstGeom prst="homePlate">
            <a:avLst>
              <a:gd name="adj" fmla="val 2735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线路图</a:t>
            </a:r>
            <a:endParaRPr kumimoji="1" lang="zh-CN" altLang="en-US" dirty="0"/>
          </a:p>
        </p:txBody>
      </p:sp>
      <p:sp>
        <p:nvSpPr>
          <p:cNvPr id="26" name="五边形 25"/>
          <p:cNvSpPr/>
          <p:nvPr/>
        </p:nvSpPr>
        <p:spPr>
          <a:xfrm>
            <a:off x="5197316" y="3987325"/>
            <a:ext cx="1047949" cy="525821"/>
          </a:xfrm>
          <a:prstGeom prst="homePlate">
            <a:avLst>
              <a:gd name="adj" fmla="val 2735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行程</a:t>
            </a:r>
            <a:endParaRPr kumimoji="1" lang="zh-CN" altLang="en-US" dirty="0"/>
          </a:p>
        </p:txBody>
      </p:sp>
      <p:sp>
        <p:nvSpPr>
          <p:cNvPr id="27" name="任意形状 30"/>
          <p:cNvSpPr/>
          <p:nvPr/>
        </p:nvSpPr>
        <p:spPr>
          <a:xfrm>
            <a:off x="6392066" y="2063735"/>
            <a:ext cx="1805732" cy="873062"/>
          </a:xfrm>
          <a:custGeom>
            <a:avLst/>
            <a:gdLst>
              <a:gd name="connsiteX0" fmla="*/ 0 w 1805732"/>
              <a:gd name="connsiteY0" fmla="*/ 416688 h 873062"/>
              <a:gd name="connsiteX1" fmla="*/ 545688 w 1805732"/>
              <a:gd name="connsiteY1" fmla="*/ 29763 h 873062"/>
              <a:gd name="connsiteX2" fmla="*/ 1160828 w 1805732"/>
              <a:gd name="connsiteY2" fmla="*/ 0 h 873062"/>
              <a:gd name="connsiteX3" fmla="*/ 1805732 w 1805732"/>
              <a:gd name="connsiteY3" fmla="*/ 178580 h 873062"/>
              <a:gd name="connsiteX4" fmla="*/ 1706516 w 1805732"/>
              <a:gd name="connsiteY4" fmla="*/ 783771 h 873062"/>
              <a:gd name="connsiteX5" fmla="*/ 932631 w 1805732"/>
              <a:gd name="connsiteY5" fmla="*/ 873062 h 873062"/>
              <a:gd name="connsiteX6" fmla="*/ 337334 w 1805732"/>
              <a:gd name="connsiteY6" fmla="*/ 674638 h 873062"/>
              <a:gd name="connsiteX7" fmla="*/ 49608 w 1805732"/>
              <a:gd name="connsiteY7" fmla="*/ 426609 h 873062"/>
              <a:gd name="connsiteX8" fmla="*/ 49608 w 1805732"/>
              <a:gd name="connsiteY8" fmla="*/ 426609 h 873062"/>
              <a:gd name="connsiteX9" fmla="*/ 128981 w 1805732"/>
              <a:gd name="connsiteY9" fmla="*/ 466294 h 873062"/>
              <a:gd name="connsiteX10" fmla="*/ 128981 w 1805732"/>
              <a:gd name="connsiteY10" fmla="*/ 466294 h 873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05732" h="873062">
                <a:moveTo>
                  <a:pt x="0" y="416688"/>
                </a:moveTo>
                <a:lnTo>
                  <a:pt x="545688" y="29763"/>
                </a:lnTo>
                <a:lnTo>
                  <a:pt x="1160828" y="0"/>
                </a:lnTo>
                <a:lnTo>
                  <a:pt x="1805732" y="178580"/>
                </a:lnTo>
                <a:lnTo>
                  <a:pt x="1706516" y="783771"/>
                </a:lnTo>
                <a:lnTo>
                  <a:pt x="932631" y="873062"/>
                </a:lnTo>
                <a:lnTo>
                  <a:pt x="337334" y="674638"/>
                </a:lnTo>
                <a:lnTo>
                  <a:pt x="49608" y="426609"/>
                </a:lnTo>
                <a:lnTo>
                  <a:pt x="49608" y="426609"/>
                </a:lnTo>
                <a:lnTo>
                  <a:pt x="128981" y="466294"/>
                </a:lnTo>
                <a:lnTo>
                  <a:pt x="128981" y="466294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6392066" y="3987326"/>
            <a:ext cx="1910938" cy="10067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 smtClean="0"/>
              <a:t>D1</a:t>
            </a:r>
            <a:r>
              <a:rPr kumimoji="1" lang="zh-CN" altLang="en-US" dirty="0" smtClean="0"/>
              <a:t>：成都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康定</a:t>
            </a:r>
            <a:endParaRPr kumimoji="1" lang="en-US" altLang="zh-CN" dirty="0" smtClean="0"/>
          </a:p>
          <a:p>
            <a:r>
              <a:rPr kumimoji="1" lang="en-US" altLang="zh-CN" dirty="0" smtClean="0"/>
              <a:t>D2</a:t>
            </a:r>
            <a:r>
              <a:rPr kumimoji="1" lang="zh-CN" altLang="en-US" dirty="0" smtClean="0"/>
              <a:t>：康定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雅江</a:t>
            </a:r>
            <a:endParaRPr kumimoji="1" lang="en-US" altLang="zh-CN" dirty="0" smtClean="0"/>
          </a:p>
          <a:p>
            <a:r>
              <a:rPr kumimoji="1" lang="en-US" altLang="zh-CN" dirty="0" smtClean="0"/>
              <a:t>D3</a:t>
            </a:r>
            <a:r>
              <a:rPr kumimoji="1" lang="zh-CN" altLang="en-US" dirty="0" smtClean="0"/>
              <a:t>：雅江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昌都</a:t>
            </a:r>
            <a:endParaRPr kumimoji="1" lang="en-US" altLang="zh-CN" dirty="0" smtClean="0"/>
          </a:p>
          <a:p>
            <a:endParaRPr kumimoji="1" lang="en-US" altLang="zh-CN" dirty="0" smtClean="0"/>
          </a:p>
        </p:txBody>
      </p:sp>
      <p:sp>
        <p:nvSpPr>
          <p:cNvPr id="29" name="五边形 28"/>
          <p:cNvSpPr/>
          <p:nvPr/>
        </p:nvSpPr>
        <p:spPr>
          <a:xfrm>
            <a:off x="5217159" y="5677268"/>
            <a:ext cx="1047949" cy="525821"/>
          </a:xfrm>
          <a:prstGeom prst="homePlate">
            <a:avLst>
              <a:gd name="adj" fmla="val 2735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发布者</a:t>
            </a:r>
          </a:p>
        </p:txBody>
      </p:sp>
      <p:sp>
        <p:nvSpPr>
          <p:cNvPr id="30" name="矩形 29"/>
          <p:cNvSpPr/>
          <p:nvPr/>
        </p:nvSpPr>
        <p:spPr>
          <a:xfrm>
            <a:off x="6380343" y="5699822"/>
            <a:ext cx="1910938" cy="76374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/>
              <a:t>路之友</a:t>
            </a:r>
            <a:endParaRPr kumimoji="1" lang="en-US" altLang="zh-CN" dirty="0" smtClean="0"/>
          </a:p>
        </p:txBody>
      </p:sp>
      <p:sp>
        <p:nvSpPr>
          <p:cNvPr id="31" name="五边形 30"/>
          <p:cNvSpPr/>
          <p:nvPr/>
        </p:nvSpPr>
        <p:spPr>
          <a:xfrm>
            <a:off x="5217159" y="3006246"/>
            <a:ext cx="1047949" cy="525821"/>
          </a:xfrm>
          <a:prstGeom prst="homePlate">
            <a:avLst>
              <a:gd name="adj" fmla="val 2735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日期</a:t>
            </a:r>
            <a:endParaRPr kumimoji="1"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6471439" y="3055851"/>
            <a:ext cx="1708540" cy="7975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2012-04-15</a:t>
            </a:r>
            <a:r>
              <a:rPr kumimoji="1" lang="zh-CN" altLang="en-US" dirty="0" smtClean="0"/>
              <a:t>至</a:t>
            </a:r>
            <a:r>
              <a:rPr kumimoji="1" lang="en-US" altLang="zh-CN" dirty="0" smtClean="0"/>
              <a:t>2012-04-30</a:t>
            </a:r>
            <a:r>
              <a:rPr kumimoji="1" lang="zh-CN" altLang="en-US" dirty="0" smtClean="0"/>
              <a:t>，共</a:t>
            </a:r>
            <a:r>
              <a:rPr kumimoji="1" lang="en-US" altLang="zh-CN" dirty="0" smtClean="0"/>
              <a:t>15</a:t>
            </a:r>
            <a:r>
              <a:rPr kumimoji="1" lang="zh-CN" altLang="en-US" dirty="0" smtClean="0"/>
              <a:t>天</a:t>
            </a:r>
            <a:endParaRPr kumimoji="1" lang="zh-CN" altLang="en-US" dirty="0"/>
          </a:p>
        </p:txBody>
      </p:sp>
      <p:sp>
        <p:nvSpPr>
          <p:cNvPr id="33" name="圆角矩形 32"/>
          <p:cNvSpPr/>
          <p:nvPr/>
        </p:nvSpPr>
        <p:spPr>
          <a:xfrm>
            <a:off x="7796849" y="1606892"/>
            <a:ext cx="506155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/>
              <a:t>加入</a:t>
            </a:r>
          </a:p>
        </p:txBody>
      </p:sp>
      <p:sp>
        <p:nvSpPr>
          <p:cNvPr id="34" name="五边形 33"/>
          <p:cNvSpPr/>
          <p:nvPr/>
        </p:nvSpPr>
        <p:spPr>
          <a:xfrm>
            <a:off x="5217159" y="4994031"/>
            <a:ext cx="1047949" cy="525821"/>
          </a:xfrm>
          <a:prstGeom prst="homePlate">
            <a:avLst>
              <a:gd name="adj" fmla="val 2735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费用</a:t>
            </a:r>
          </a:p>
        </p:txBody>
      </p:sp>
      <p:sp>
        <p:nvSpPr>
          <p:cNvPr id="35" name="矩形 34"/>
          <p:cNvSpPr/>
          <p:nvPr/>
        </p:nvSpPr>
        <p:spPr>
          <a:xfrm>
            <a:off x="6370240" y="4994031"/>
            <a:ext cx="1910938" cy="76374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 smtClean="0"/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4103100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注册页面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568106" cy="4525963"/>
          </a:xfrm>
        </p:spPr>
        <p:txBody>
          <a:bodyPr>
            <a:normAutofit lnSpcReduction="10000"/>
          </a:bodyPr>
          <a:lstStyle/>
          <a:p>
            <a:r>
              <a:rPr kumimoji="1" lang="zh-CN" altLang="en-US" sz="1800" dirty="0" smtClean="0"/>
              <a:t>该页面为注册页面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单击头像区，可选择拍照或相册中选取一张图片作为头像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返回</a:t>
            </a:r>
            <a:r>
              <a:rPr kumimoji="1" lang="zh-CN" altLang="zh-CN" sz="1800" dirty="0" smtClean="0"/>
              <a:t>：</a:t>
            </a:r>
            <a:r>
              <a:rPr kumimoji="1" lang="zh-CN" altLang="en-US" sz="1800" dirty="0" smtClean="0"/>
              <a:t>返回到上级页面（不一定是启动页面）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下一步：进入详细资料设置页面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如需快速注册，则直接单击注册按钮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账号邮箱注册成功后不可更改，只作为登录账号使用</a:t>
            </a:r>
            <a:r>
              <a:rPr kumimoji="1" lang="zh-CN" altLang="zh-CN" sz="1800" dirty="0" smtClean="0"/>
              <a:t>，</a:t>
            </a:r>
            <a:r>
              <a:rPr kumimoji="1" lang="zh-CN" altLang="en-US" sz="1800" dirty="0" smtClean="0"/>
              <a:t>默认情况下联系邮箱和账号邮箱相同，除非在个人资料编辑中重新修改过联系邮箱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注册完成后进入首页</a:t>
            </a:r>
            <a:endParaRPr kumimoji="1" lang="en-US" altLang="zh-CN" sz="1800" dirty="0" smtClean="0"/>
          </a:p>
          <a:p>
            <a:endParaRPr kumimoji="1" lang="zh-CN" altLang="en-US" dirty="0"/>
          </a:p>
        </p:txBody>
      </p:sp>
      <p:grpSp>
        <p:nvGrpSpPr>
          <p:cNvPr id="27" name="组 26"/>
          <p:cNvGrpSpPr/>
          <p:nvPr/>
        </p:nvGrpSpPr>
        <p:grpSpPr>
          <a:xfrm>
            <a:off x="4942085" y="1600200"/>
            <a:ext cx="3328816" cy="4964636"/>
            <a:chOff x="4942085" y="1600200"/>
            <a:chExt cx="3328816" cy="4964636"/>
          </a:xfrm>
        </p:grpSpPr>
        <p:grpSp>
          <p:nvGrpSpPr>
            <p:cNvPr id="4" name="组 3"/>
            <p:cNvGrpSpPr/>
            <p:nvPr/>
          </p:nvGrpSpPr>
          <p:grpSpPr>
            <a:xfrm>
              <a:off x="4942085" y="1600200"/>
              <a:ext cx="3328816" cy="4964636"/>
              <a:chOff x="4619371" y="1692374"/>
              <a:chExt cx="3328816" cy="4964636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4619371" y="1692374"/>
                <a:ext cx="3328816" cy="496463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619371" y="1692374"/>
                <a:ext cx="3328816" cy="36617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Adobe 黑体 Std R"/>
                    <a:ea typeface="Adobe 黑体 Std R"/>
                    <a:cs typeface="Adobe 黑体 Std R"/>
                  </a:rPr>
                  <a:t>注册</a:t>
                </a:r>
                <a:endParaRPr kumimoji="1" lang="zh-CN" alt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dobe 黑体 Std R"/>
                  <a:ea typeface="Adobe 黑体 Std R"/>
                  <a:cs typeface="Adobe 黑体 Std R"/>
                </a:endParaRPr>
              </a:p>
            </p:txBody>
          </p:sp>
        </p:grpSp>
        <p:sp>
          <p:nvSpPr>
            <p:cNvPr id="12" name="圆角矩形 11"/>
            <p:cNvSpPr/>
            <p:nvPr/>
          </p:nvSpPr>
          <p:spPr>
            <a:xfrm>
              <a:off x="5017684" y="1652255"/>
              <a:ext cx="623944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50" dirty="0" smtClean="0"/>
                <a:t>返回</a:t>
              </a:r>
              <a:endParaRPr kumimoji="1" lang="zh-CN" altLang="en-US" sz="1050" dirty="0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7548880" y="1652255"/>
              <a:ext cx="626719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50" dirty="0" smtClean="0"/>
                <a:t>下一步</a:t>
              </a:r>
              <a:endParaRPr kumimoji="1" lang="zh-CN" altLang="en-US" sz="1050" dirty="0"/>
            </a:p>
          </p:txBody>
        </p:sp>
        <p:sp>
          <p:nvSpPr>
            <p:cNvPr id="14" name="椭圆 13"/>
            <p:cNvSpPr/>
            <p:nvPr/>
          </p:nvSpPr>
          <p:spPr>
            <a:xfrm>
              <a:off x="6116320" y="2428240"/>
              <a:ext cx="1046480" cy="10058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头像</a:t>
              </a:r>
              <a:endParaRPr kumimoji="1" lang="zh-CN" altLang="en-US" dirty="0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5278293" y="3601380"/>
              <a:ext cx="2748285" cy="327398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账号邮箱</a:t>
              </a:r>
              <a:endParaRPr kumimoji="1" lang="zh-CN" altLang="en-US" dirty="0"/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5278293" y="4079248"/>
              <a:ext cx="2748285" cy="327398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登录密码</a:t>
              </a:r>
              <a:endParaRPr kumimoji="1" lang="zh-CN" altLang="en-US" dirty="0"/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5278293" y="4531213"/>
              <a:ext cx="2748285" cy="327398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确认密码</a:t>
              </a:r>
              <a:endParaRPr kumimoji="1" lang="zh-CN" altLang="en-US" dirty="0"/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6096476" y="5168922"/>
              <a:ext cx="1215747" cy="37700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注册</a:t>
              </a:r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0826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1322</TotalTime>
  <Words>2603</Words>
  <Application>Microsoft Office PowerPoint</Application>
  <PresentationFormat>全屏显示(4:3)</PresentationFormat>
  <Paragraphs>415</Paragraphs>
  <Slides>28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29" baseType="lpstr">
      <vt:lpstr>Office 主题</vt:lpstr>
      <vt:lpstr>17趣自驾手机端设计</vt:lpstr>
      <vt:lpstr>术语</vt:lpstr>
      <vt:lpstr>启动流程</vt:lpstr>
      <vt:lpstr>启动页面（线路）</vt:lpstr>
      <vt:lpstr>启动页面（旅程）</vt:lpstr>
      <vt:lpstr>线路图片展示页面</vt:lpstr>
      <vt:lpstr>活动</vt:lpstr>
      <vt:lpstr>活动详细</vt:lpstr>
      <vt:lpstr>注册页面</vt:lpstr>
      <vt:lpstr>个人资料编辑</vt:lpstr>
      <vt:lpstr>登陆页面</vt:lpstr>
      <vt:lpstr>首页</vt:lpstr>
      <vt:lpstr>个人页面</vt:lpstr>
      <vt:lpstr>状态发布</vt:lpstr>
      <vt:lpstr>行程</vt:lpstr>
      <vt:lpstr>行程讨论</vt:lpstr>
      <vt:lpstr>成员编辑</vt:lpstr>
      <vt:lpstr>旅程列表</vt:lpstr>
      <vt:lpstr>线路列表</vt:lpstr>
      <vt:lpstr>线路页面</vt:lpstr>
      <vt:lpstr>创建旅程</vt:lpstr>
      <vt:lpstr>添加好友</vt:lpstr>
      <vt:lpstr>用户资料</vt:lpstr>
      <vt:lpstr>设置</vt:lpstr>
      <vt:lpstr>个人资料</vt:lpstr>
      <vt:lpstr>讨论意见1- 页面流程</vt:lpstr>
      <vt:lpstr>PowerPoint 演示文稿</vt:lpstr>
      <vt:lpstr>讨论意见2 </vt:lpstr>
    </vt:vector>
  </TitlesOfParts>
  <Company>任我行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17趣自驾手机端设计</dc:title>
  <dc:creator>中 张</dc:creator>
  <cp:lastModifiedBy>cbill</cp:lastModifiedBy>
  <cp:revision>272</cp:revision>
  <dcterms:created xsi:type="dcterms:W3CDTF">2012-04-18T02:17:57Z</dcterms:created>
  <dcterms:modified xsi:type="dcterms:W3CDTF">2012-05-29T01:50:33Z</dcterms:modified>
</cp:coreProperties>
</file>